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7"/>
  </p:notesMasterIdLst>
  <p:handoutMasterIdLst>
    <p:handoutMasterId r:id="rId68"/>
  </p:handoutMasterIdLst>
  <p:sldIdLst>
    <p:sldId id="256" r:id="rId2"/>
    <p:sldId id="257" r:id="rId3"/>
    <p:sldId id="258" r:id="rId4"/>
    <p:sldId id="265" r:id="rId5"/>
    <p:sldId id="288" r:id="rId6"/>
    <p:sldId id="289" r:id="rId7"/>
    <p:sldId id="290" r:id="rId8"/>
    <p:sldId id="269" r:id="rId9"/>
    <p:sldId id="259" r:id="rId10"/>
    <p:sldId id="270" r:id="rId11"/>
    <p:sldId id="276" r:id="rId12"/>
    <p:sldId id="305" r:id="rId13"/>
    <p:sldId id="261" r:id="rId14"/>
    <p:sldId id="272" r:id="rId15"/>
    <p:sldId id="310" r:id="rId16"/>
    <p:sldId id="275" r:id="rId17"/>
    <p:sldId id="333" r:id="rId18"/>
    <p:sldId id="273" r:id="rId19"/>
    <p:sldId id="260" r:id="rId20"/>
    <p:sldId id="277" r:id="rId21"/>
    <p:sldId id="320" r:id="rId22"/>
    <p:sldId id="341" r:id="rId23"/>
    <p:sldId id="321" r:id="rId24"/>
    <p:sldId id="342" r:id="rId25"/>
    <p:sldId id="282" r:id="rId26"/>
    <p:sldId id="322" r:id="rId27"/>
    <p:sldId id="323" r:id="rId28"/>
    <p:sldId id="325" r:id="rId29"/>
    <p:sldId id="324" r:id="rId30"/>
    <p:sldId id="278" r:id="rId31"/>
    <p:sldId id="283" r:id="rId32"/>
    <p:sldId id="327" r:id="rId33"/>
    <p:sldId id="293" r:id="rId34"/>
    <p:sldId id="284" r:id="rId35"/>
    <p:sldId id="344" r:id="rId36"/>
    <p:sldId id="262" r:id="rId37"/>
    <p:sldId id="286" r:id="rId38"/>
    <p:sldId id="300" r:id="rId39"/>
    <p:sldId id="337" r:id="rId40"/>
    <p:sldId id="332" r:id="rId41"/>
    <p:sldId id="312" r:id="rId42"/>
    <p:sldId id="301" r:id="rId43"/>
    <p:sldId id="330" r:id="rId44"/>
    <p:sldId id="336" r:id="rId45"/>
    <p:sldId id="304" r:id="rId46"/>
    <p:sldId id="294" r:id="rId47"/>
    <p:sldId id="299" r:id="rId48"/>
    <p:sldId id="334" r:id="rId49"/>
    <p:sldId id="279" r:id="rId50"/>
    <p:sldId id="340" r:id="rId51"/>
    <p:sldId id="339" r:id="rId52"/>
    <p:sldId id="306" r:id="rId53"/>
    <p:sldId id="307" r:id="rId54"/>
    <p:sldId id="338" r:id="rId55"/>
    <p:sldId id="347" r:id="rId56"/>
    <p:sldId id="348" r:id="rId57"/>
    <p:sldId id="346" r:id="rId58"/>
    <p:sldId id="349" r:id="rId59"/>
    <p:sldId id="308" r:id="rId60"/>
    <p:sldId id="328" r:id="rId61"/>
    <p:sldId id="309" r:id="rId62"/>
    <p:sldId id="331" r:id="rId63"/>
    <p:sldId id="329" r:id="rId64"/>
    <p:sldId id="343" r:id="rId65"/>
    <p:sldId id="350"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8"/>
            <p14:sldId id="289"/>
            <p14:sldId id="290"/>
            <p14:sldId id="269"/>
          </p14:sldIdLst>
        </p14:section>
        <p14:section name="データセット" id="{824B3EBD-D20D-47C5-8449-3858C7AE8F75}">
          <p14:sldIdLst>
            <p14:sldId id="259"/>
            <p14:sldId id="270"/>
            <p14:sldId id="276"/>
            <p14:sldId id="305"/>
          </p14:sldIdLst>
        </p14:section>
        <p14:section name="要素技術" id="{06651500-9F65-4E05-9904-98DB0DD17F79}">
          <p14:sldIdLst>
            <p14:sldId id="261"/>
            <p14:sldId id="272"/>
            <p14:sldId id="310"/>
            <p14:sldId id="275"/>
            <p14:sldId id="333"/>
            <p14:sldId id="273"/>
          </p14:sldIdLst>
        </p14:section>
        <p14:section name="実験設定" id="{57D13AC2-5BAF-4A05-8C94-90F750AD787E}">
          <p14:sldIdLst>
            <p14:sldId id="260"/>
            <p14:sldId id="277"/>
            <p14:sldId id="320"/>
            <p14:sldId id="341"/>
            <p14:sldId id="321"/>
            <p14:sldId id="342"/>
            <p14:sldId id="282"/>
            <p14:sldId id="322"/>
            <p14:sldId id="323"/>
            <p14:sldId id="325"/>
            <p14:sldId id="324"/>
            <p14:sldId id="278"/>
            <p14:sldId id="283"/>
            <p14:sldId id="327"/>
            <p14:sldId id="293"/>
            <p14:sldId id="284"/>
            <p14:sldId id="344"/>
          </p14:sldIdLst>
        </p14:section>
        <p14:section name="結果・考察" id="{828C8D22-B344-4004-83A3-6AAF5B2929D4}">
          <p14:sldIdLst>
            <p14:sldId id="262"/>
            <p14:sldId id="286"/>
            <p14:sldId id="300"/>
            <p14:sldId id="337"/>
          </p14:sldIdLst>
        </p14:section>
        <p14:section name="まとめ・課題" id="{1CDB7562-F34D-405E-9325-C263D6928193}">
          <p14:sldIdLst>
            <p14:sldId id="332"/>
            <p14:sldId id="312"/>
            <p14:sldId id="301"/>
            <p14:sldId id="330"/>
            <p14:sldId id="336"/>
          </p14:sldIdLst>
        </p14:section>
        <p14:section name="予備" id="{BBFA7761-7406-4169-9063-D47FBB3FFA2F}">
          <p14:sldIdLst>
            <p14:sldId id="304"/>
            <p14:sldId id="294"/>
            <p14:sldId id="299"/>
            <p14:sldId id="334"/>
            <p14:sldId id="279"/>
            <p14:sldId id="340"/>
            <p14:sldId id="339"/>
            <p14:sldId id="306"/>
            <p14:sldId id="307"/>
            <p14:sldId id="338"/>
            <p14:sldId id="347"/>
            <p14:sldId id="348"/>
            <p14:sldId id="346"/>
            <p14:sldId id="349"/>
            <p14:sldId id="308"/>
            <p14:sldId id="328"/>
            <p14:sldId id="309"/>
            <p14:sldId id="331"/>
            <p14:sldId id="329"/>
            <p14:sldId id="343"/>
            <p14:sldId id="3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D7D31"/>
    <a:srgbClr val="B7E7D6"/>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3841" autoAdjust="0"/>
  </p:normalViewPr>
  <p:slideViewPr>
    <p:cSldViewPr snapToGrid="0">
      <p:cViewPr varScale="1">
        <p:scale>
          <a:sx n="96" d="100"/>
          <a:sy n="96" d="100"/>
        </p:scale>
        <p:origin x="1842" y="7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2020/1/28</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2020/1/28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「自然言語処理と深層学習に基づいた</a:t>
            </a:r>
            <a:r>
              <a:rPr lang="en-US" altLang="ja-JP" dirty="0">
                <a:solidFill>
                  <a:schemeClr val="tx1"/>
                </a:solidFill>
              </a:rPr>
              <a:t>4</a:t>
            </a:r>
            <a:r>
              <a:rPr lang="ja-JP" altLang="en-US" dirty="0">
                <a:solidFill>
                  <a:schemeClr val="tx1"/>
                </a:solidFill>
              </a:rPr>
              <a:t>コマ漫画のセリフの感情推定」と題しまして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アノテートされたラベルが作者の意図と異なる可能性がありあｍす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よって本実験で用いるデータセットがこの「</a:t>
            </a:r>
            <a:r>
              <a:rPr kumimoji="1" lang="en-US" altLang="ja-JP" dirty="0"/>
              <a:t>4</a:t>
            </a:r>
            <a:r>
              <a:rPr kumimoji="1" lang="ja-JP" altLang="en-US" dirty="0"/>
              <a:t>コマストーリーデータセット」です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単語の分散表現とは単語の意味を踏まえたベクトル表現であり</a:t>
            </a:r>
            <a:r>
              <a:rPr kumimoji="1" lang="en-US" altLang="ja-JP" dirty="0"/>
              <a:t>,</a:t>
            </a:r>
          </a:p>
          <a:p>
            <a:pPr marL="0" indent="0">
              <a:buNone/>
            </a:pPr>
            <a:r>
              <a:rPr lang="ja-JP" altLang="en-US" sz="1200" dirty="0">
                <a:solidFill>
                  <a:schemeClr val="tx1">
                    <a:lumMod val="95000"/>
                  </a:schemeClr>
                </a:solidFill>
              </a:rPr>
              <a:t>「王様」</a:t>
            </a:r>
            <a:r>
              <a:rPr lang="en-US" altLang="ja-JP" sz="1200" dirty="0">
                <a:solidFill>
                  <a:schemeClr val="tx1">
                    <a:lumMod val="95000"/>
                  </a:schemeClr>
                </a:solidFill>
              </a:rPr>
              <a:t>-</a:t>
            </a:r>
            <a:r>
              <a:rPr lang="ja-JP" altLang="en-US" sz="1200" dirty="0">
                <a:solidFill>
                  <a:schemeClr val="tx1">
                    <a:lumMod val="95000"/>
                  </a:schemeClr>
                </a:solidFill>
              </a:rPr>
              <a:t>「男」</a:t>
            </a:r>
            <a:r>
              <a:rPr lang="en-US" altLang="ja-JP" sz="1200" dirty="0">
                <a:solidFill>
                  <a:schemeClr val="tx1">
                    <a:lumMod val="95000"/>
                  </a:schemeClr>
                </a:solidFill>
              </a:rPr>
              <a:t>+</a:t>
            </a:r>
            <a:r>
              <a:rPr lang="ja-JP" altLang="en-US" sz="1200" dirty="0">
                <a:solidFill>
                  <a:schemeClr val="tx1">
                    <a:lumMod val="95000"/>
                  </a:schemeClr>
                </a:solidFill>
              </a:rPr>
              <a:t>「女」</a:t>
            </a:r>
            <a:r>
              <a:rPr lang="en-US" altLang="ja-JP" sz="1200" dirty="0">
                <a:solidFill>
                  <a:schemeClr val="tx1">
                    <a:lumMod val="95000"/>
                  </a:schemeClr>
                </a:solidFill>
              </a:rPr>
              <a:t>=</a:t>
            </a:r>
            <a:r>
              <a:rPr lang="ja-JP" altLang="en-US" sz="1200" dirty="0">
                <a:solidFill>
                  <a:schemeClr val="tx1">
                    <a:lumMod val="95000"/>
                  </a:schemeClr>
                </a:solidFill>
              </a:rPr>
              <a:t>「女王」</a:t>
            </a:r>
            <a:endParaRPr lang="en-US" altLang="ja-JP" sz="1200" dirty="0">
              <a:solidFill>
                <a:schemeClr val="tx1">
                  <a:lumMod val="95000"/>
                </a:schemeClr>
              </a:solidFill>
            </a:endParaRPr>
          </a:p>
          <a:p>
            <a:pPr marL="0" indent="0">
              <a:buNone/>
            </a:pPr>
            <a:r>
              <a:rPr lang="ja-JP" altLang="en-US" sz="1200" dirty="0" err="1">
                <a:solidFill>
                  <a:schemeClr val="tx1">
                    <a:lumMod val="95000"/>
                  </a:schemeClr>
                </a:solidFill>
              </a:rPr>
              <a:t>のような</a:t>
            </a:r>
            <a:r>
              <a:rPr lang="ja-JP" altLang="en-US" sz="1200" dirty="0">
                <a:solidFill>
                  <a:schemeClr val="tx1">
                    <a:lumMod val="95000"/>
                  </a:schemeClr>
                </a:solidFill>
              </a:rPr>
              <a:t>単語間の意味における演算などが可能になります</a:t>
            </a:r>
            <a:r>
              <a:rPr lang="en-US" altLang="ja-JP" sz="1200" dirty="0">
                <a:solidFill>
                  <a:schemeClr val="tx1">
                    <a:lumMod val="95000"/>
                  </a:schemeClr>
                </a:solidFill>
              </a:rPr>
              <a:t>.</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357855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4368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r>
              <a:rPr kumimoji="1" lang="en-US" altLang="ja-JP" dirty="0"/>
              <a:t>Doc2Vec</a:t>
            </a:r>
            <a:r>
              <a:rPr kumimoji="1" lang="ja-JP" altLang="en-US" dirty="0"/>
              <a:t>で得たセリフの分散表現を用いた感情推定を行います</a:t>
            </a:r>
            <a:r>
              <a:rPr kumimoji="1" lang="en-US" altLang="ja-JP" dirty="0"/>
              <a:t>.</a:t>
            </a:r>
          </a:p>
          <a:p>
            <a:r>
              <a:rPr kumimoji="1" lang="ja-JP" altLang="en-US" dirty="0"/>
              <a:t>しかし</a:t>
            </a:r>
            <a:r>
              <a:rPr kumimoji="1" lang="en-US" altLang="ja-JP" dirty="0"/>
              <a:t>, </a:t>
            </a:r>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クラス分類とします</a:t>
            </a:r>
            <a:r>
              <a:rPr kumimoji="1" lang="en-US" altLang="ja-JP" dirty="0"/>
              <a:t>.</a:t>
            </a:r>
          </a:p>
          <a:p>
            <a:endParaRPr kumimoji="1" lang="en-US" altLang="ja-JP" dirty="0"/>
          </a:p>
          <a:p>
            <a:r>
              <a:rPr kumimoji="1" lang="ja-JP" altLang="en-US" dirty="0"/>
              <a:t>流れとしては</a:t>
            </a:r>
            <a:r>
              <a:rPr kumimoji="1" lang="en-US" altLang="ja-JP" dirty="0"/>
              <a:t>, </a:t>
            </a:r>
            <a:r>
              <a:rPr kumimoji="1" lang="ja-JP" altLang="en-US" dirty="0"/>
              <a:t>データセットから抽出したセリフを</a:t>
            </a:r>
            <a:r>
              <a:rPr kumimoji="1" lang="en-US" altLang="ja-JP" dirty="0" err="1"/>
              <a:t>Juman</a:t>
            </a:r>
            <a:r>
              <a:rPr kumimoji="1" lang="en-US" altLang="ja-JP" dirty="0"/>
              <a:t>++</a:t>
            </a:r>
            <a:r>
              <a:rPr kumimoji="1" lang="ja-JP" altLang="en-US" dirty="0"/>
              <a:t>を用いて分かち書きを獲得し</a:t>
            </a:r>
            <a:r>
              <a:rPr kumimoji="1" lang="en-US" altLang="ja-JP" dirty="0"/>
              <a:t>,</a:t>
            </a:r>
          </a:p>
          <a:p>
            <a:r>
              <a:rPr kumimoji="1" lang="ja-JP" altLang="en-US" dirty="0"/>
              <a:t>それを先ほど紹介した</a:t>
            </a:r>
            <a:r>
              <a:rPr kumimoji="1" lang="en-US" altLang="ja-JP" dirty="0"/>
              <a:t>Doc2Vec</a:t>
            </a:r>
            <a:r>
              <a:rPr kumimoji="1" lang="ja-JP" altLang="en-US" dirty="0"/>
              <a:t>のモデルによって</a:t>
            </a:r>
            <a:r>
              <a:rPr kumimoji="1" lang="en-US" altLang="ja-JP" dirty="0"/>
              <a:t>300</a:t>
            </a:r>
            <a:r>
              <a:rPr kumimoji="1" lang="ja-JP" altLang="en-US" dirty="0"/>
              <a:t>次元の分散表現へと変換します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では時系列を考慮しない場合の推定を</a:t>
            </a:r>
            <a:endParaRPr kumimoji="1" lang="en-US" altLang="ja-JP" dirty="0"/>
          </a:p>
          <a:p>
            <a:r>
              <a:rPr kumimoji="1" lang="ja-JP" altLang="en-US" dirty="0"/>
              <a:t>実験</a:t>
            </a:r>
            <a:r>
              <a:rPr kumimoji="1" lang="en-US" altLang="ja-JP" dirty="0"/>
              <a:t>2</a:t>
            </a:r>
            <a:r>
              <a:rPr kumimoji="1" lang="ja-JP" altLang="en-US" dirty="0"/>
              <a:t>では時系列を考慮した場合の推定を行いました</a:t>
            </a:r>
            <a:r>
              <a:rPr kumimoji="1" lang="en-US" altLang="ja-JP" dirty="0"/>
              <a:t>.</a:t>
            </a:r>
          </a:p>
          <a:p>
            <a:r>
              <a:rPr kumimoji="1" lang="ja-JP" altLang="en-US" b="1" dirty="0">
                <a:highlight>
                  <a:srgbClr val="ED7D31"/>
                </a:highlight>
              </a:rPr>
              <a:t>時系列を</a:t>
            </a:r>
            <a:r>
              <a:rPr kumimoji="1" lang="ja-JP" altLang="en-US" b="1" dirty="0"/>
              <a:t>考慮する</a:t>
            </a:r>
            <a:r>
              <a:rPr kumimoji="1" lang="ja-JP" altLang="en-US" b="1" dirty="0">
                <a:highlight>
                  <a:srgbClr val="ED7D31"/>
                </a:highlight>
              </a:rPr>
              <a:t>とは</a:t>
            </a:r>
            <a:r>
              <a:rPr kumimoji="1" lang="en-US" altLang="ja-JP" b="1" dirty="0">
                <a:highlight>
                  <a:srgbClr val="ED7D31"/>
                </a:highlight>
              </a:rPr>
              <a:t>, “</a:t>
            </a:r>
            <a:r>
              <a:rPr kumimoji="1" lang="ja-JP" altLang="en-US" b="1" dirty="0">
                <a:highlight>
                  <a:srgbClr val="ED7D31"/>
                </a:highlight>
              </a:rPr>
              <a:t>あるセリフの感情を推定したいときに</a:t>
            </a:r>
            <a:r>
              <a:rPr kumimoji="1" lang="en-US" altLang="ja-JP" b="1" dirty="0">
                <a:highlight>
                  <a:srgbClr val="ED7D31"/>
                </a:highlight>
              </a:rPr>
              <a:t>, </a:t>
            </a:r>
            <a:r>
              <a:rPr kumimoji="1" lang="ja-JP" altLang="en-US" b="1" dirty="0">
                <a:highlight>
                  <a:srgbClr val="ED7D31"/>
                </a:highlight>
              </a:rPr>
              <a:t>過去のセリフも考慮する</a:t>
            </a:r>
            <a:r>
              <a:rPr kumimoji="1" lang="en-US" altLang="ja-JP" b="1" dirty="0">
                <a:highlight>
                  <a:srgbClr val="ED7D31"/>
                </a:highlight>
              </a:rPr>
              <a:t>” </a:t>
            </a:r>
            <a:r>
              <a:rPr kumimoji="1" lang="ja-JP" altLang="en-US" b="1" dirty="0">
                <a:highlight>
                  <a:srgbClr val="ED7D31"/>
                </a:highlight>
              </a:rPr>
              <a:t>ということです</a:t>
            </a:r>
            <a:r>
              <a:rPr kumimoji="1" lang="en-US" altLang="ja-JP" b="1" dirty="0">
                <a:highlight>
                  <a:srgbClr val="ED7D31"/>
                </a:highlight>
              </a:rPr>
              <a:t>.</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これを</a:t>
            </a:r>
            <a:r>
              <a:rPr kumimoji="1" lang="en-US" altLang="ja-JP" b="0" dirty="0">
                <a:highlight>
                  <a:srgbClr val="ED7D31"/>
                </a:highlight>
              </a:rPr>
              <a:t>3</a:t>
            </a:r>
            <a:r>
              <a:rPr kumimoji="1" lang="ja-JP" altLang="en-US" b="0" dirty="0">
                <a:highlight>
                  <a:srgbClr val="ED7D31"/>
                </a:highlight>
              </a:rPr>
              <a:t>層の多層パーセプトロン</a:t>
            </a:r>
            <a:r>
              <a:rPr kumimoji="1" lang="en-US" altLang="ja-JP" b="0" dirty="0">
                <a:highlight>
                  <a:srgbClr val="ED7D31"/>
                </a:highlight>
              </a:rPr>
              <a:t>, SVM, </a:t>
            </a:r>
            <a:r>
              <a:rPr kumimoji="1" lang="en-US" altLang="ja-JP" b="0" dirty="0" err="1">
                <a:highlight>
                  <a:srgbClr val="ED7D31"/>
                </a:highlight>
              </a:rPr>
              <a:t>RandomForest</a:t>
            </a:r>
            <a:r>
              <a:rPr kumimoji="1" lang="ja-JP" altLang="en-US" b="0" dirty="0">
                <a:highlight>
                  <a:srgbClr val="ED7D31"/>
                </a:highlight>
              </a:rPr>
              <a:t>によって比較しました</a:t>
            </a:r>
            <a:r>
              <a:rPr kumimoji="1" lang="en-US" altLang="ja-JP" b="0" dirty="0">
                <a:highlight>
                  <a:srgbClr val="ED7D31"/>
                </a:highlight>
              </a:rPr>
              <a:t>.</a:t>
            </a:r>
          </a:p>
          <a:p>
            <a:r>
              <a:rPr kumimoji="1" lang="ja-JP" altLang="en-US" b="0" dirty="0">
                <a:highlight>
                  <a:srgbClr val="ED7D31"/>
                </a:highlight>
              </a:rPr>
              <a:t>入力の次元は</a:t>
            </a:r>
            <a:r>
              <a:rPr kumimoji="1" lang="en-US" altLang="ja-JP" dirty="0">
                <a:highlight>
                  <a:srgbClr val="ED7D31"/>
                </a:highlight>
              </a:rPr>
              <a:t>(</a:t>
            </a:r>
            <a:r>
              <a:rPr kumimoji="1" lang="ja-JP" altLang="en-US" dirty="0">
                <a:highlight>
                  <a:srgbClr val="ED7D31"/>
                </a:highlight>
              </a:rPr>
              <a:t>バッチサイズ　</a:t>
            </a:r>
            <a:r>
              <a:rPr kumimoji="1" lang="en-US" altLang="ja-JP" dirty="0">
                <a:highlight>
                  <a:srgbClr val="ED7D31"/>
                </a:highlight>
              </a:rPr>
              <a:t>×</a:t>
            </a:r>
            <a:r>
              <a:rPr kumimoji="1" lang="ja-JP" altLang="en-US" dirty="0">
                <a:highlight>
                  <a:srgbClr val="ED7D31"/>
                </a:highlight>
              </a:rPr>
              <a:t>　</a:t>
            </a:r>
            <a:r>
              <a:rPr kumimoji="1" lang="en-US" altLang="ja-JP" dirty="0">
                <a:highlight>
                  <a:srgbClr val="ED7D31"/>
                </a:highlight>
              </a:rPr>
              <a:t>300)</a:t>
            </a:r>
            <a:r>
              <a:rPr kumimoji="1" lang="ja-JP" altLang="en-US" dirty="0">
                <a:highlight>
                  <a:srgbClr val="ED7D31"/>
                </a:highlight>
              </a:rPr>
              <a:t>となります</a:t>
            </a:r>
            <a:r>
              <a:rPr kumimoji="1" lang="en-US" altLang="ja-JP" dirty="0">
                <a:highlight>
                  <a:srgbClr val="ED7D31"/>
                </a:highlight>
              </a:rPr>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個を</a:t>
            </a:r>
            <a:r>
              <a:rPr kumimoji="1" lang="en-US" altLang="ja-JP" b="1" dirty="0"/>
              <a:t>1</a:t>
            </a:r>
            <a:r>
              <a:rPr kumimoji="1" lang="ja-JP" altLang="en-US" b="1" dirty="0"/>
              <a:t>文ずつ</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r>
              <a:rPr kumimoji="1" lang="ja-JP" altLang="en-US" dirty="0"/>
              <a:t>実験</a:t>
            </a:r>
            <a:r>
              <a:rPr kumimoji="1" lang="en-US" altLang="ja-JP" dirty="0"/>
              <a:t>1</a:t>
            </a:r>
            <a:r>
              <a:rPr kumimoji="1" lang="ja-JP" altLang="en-US" dirty="0"/>
              <a:t>と同じパラメータである多層パーセプトロンの前に</a:t>
            </a:r>
            <a:r>
              <a:rPr kumimoji="1" lang="en-US" altLang="ja-JP" dirty="0"/>
              <a:t>LSTM</a:t>
            </a:r>
            <a:r>
              <a:rPr kumimoji="1" lang="ja-JP" altLang="en-US" dirty="0"/>
              <a:t>を挟み</a:t>
            </a:r>
            <a:r>
              <a:rPr kumimoji="1" lang="en-US" altLang="ja-JP" dirty="0"/>
              <a:t>, </a:t>
            </a:r>
            <a:r>
              <a:rPr kumimoji="1" lang="ja-JP" altLang="en-US" dirty="0"/>
              <a:t>最後の隠れ層の出力 と 実験</a:t>
            </a:r>
            <a:r>
              <a:rPr kumimoji="1" lang="en-US" altLang="ja-JP" dirty="0"/>
              <a:t>1</a:t>
            </a:r>
            <a:r>
              <a:rPr kumimoji="1" lang="ja-JP" altLang="en-US" dirty="0"/>
              <a:t>での入力 の次元を合わせることで</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時系列を考慮した分散表現に変換できるのでは？という推測の下</a:t>
            </a:r>
            <a:r>
              <a:rPr kumimoji="1" lang="en-US" altLang="ja-JP" dirty="0"/>
              <a:t>, </a:t>
            </a:r>
            <a:r>
              <a:rPr kumimoji="1" lang="ja-JP" altLang="en-US" dirty="0"/>
              <a:t>実験を行いました</a:t>
            </a:r>
            <a:r>
              <a:rPr kumimoji="1" lang="en-US" altLang="ja-JP" dirty="0"/>
              <a:t>.</a:t>
            </a:r>
          </a:p>
          <a:p>
            <a:r>
              <a:rPr kumimoji="1" lang="ja-JP" altLang="en-US" dirty="0"/>
              <a:t>入力の次元は</a:t>
            </a:r>
            <a:r>
              <a:rPr kumimoji="1" lang="en-US" altLang="ja-JP" dirty="0"/>
              <a:t>(</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r>
              <a:rPr kumimoji="1" lang="ja-JP" altLang="en-US" dirty="0"/>
              <a:t>の</a:t>
            </a:r>
            <a:r>
              <a:rPr kumimoji="1" lang="en-US" altLang="ja-JP" dirty="0"/>
              <a:t>3</a:t>
            </a:r>
            <a:r>
              <a:rPr kumimoji="1" lang="ja-JP" altLang="en-US" dirty="0"/>
              <a:t>次元テンソルとなります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312255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ja-JP" altLang="en-US" b="1" dirty="0"/>
              <a:t>まず</a:t>
            </a:r>
            <a:r>
              <a:rPr kumimoji="1" lang="en-US" altLang="ja-JP" b="1" dirty="0"/>
              <a:t>, </a:t>
            </a:r>
            <a:r>
              <a:rPr kumimoji="1" lang="ja-JP" altLang="en-US" b="1" dirty="0"/>
              <a:t>時系列長が</a:t>
            </a:r>
            <a:r>
              <a:rPr kumimoji="1" lang="en-US" altLang="ja-JP" b="1" dirty="0"/>
              <a:t>2</a:t>
            </a:r>
            <a:r>
              <a:rPr kumimoji="1" lang="ja-JP" altLang="en-US" b="1" dirty="0"/>
              <a:t>の場合</a:t>
            </a:r>
            <a:r>
              <a:rPr kumimoji="1" lang="en-US" altLang="ja-JP" b="1" dirty="0"/>
              <a:t>, </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その分散表現を零ベクトルとする</a:t>
            </a:r>
            <a:r>
              <a:rPr kumimoji="1" lang="en-US" altLang="ja-JP" b="0" dirty="0"/>
              <a:t>padding</a:t>
            </a:r>
            <a:r>
              <a:rPr kumimoji="1" lang="ja-JP" altLang="en-US" b="0" dirty="0"/>
              <a:t>トークンをおくことでこの問題を解決しました</a:t>
            </a:r>
            <a:r>
              <a:rPr kumimoji="1" lang="en-US" altLang="ja-JP" b="0" dirty="0"/>
              <a:t>.</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1</a:t>
            </a:r>
            <a:r>
              <a:rPr kumimoji="1" lang="ja-JP" altLang="en-US" b="0" dirty="0"/>
              <a:t>つの吹き出しの中を</a:t>
            </a:r>
            <a:r>
              <a:rPr kumimoji="1" lang="en-US" altLang="ja-JP" b="0" dirty="0"/>
              <a:t>1</a:t>
            </a:r>
            <a:r>
              <a:rPr kumimoji="1" lang="ja-JP" altLang="en-US" b="0" dirty="0"/>
              <a:t>文としています</a:t>
            </a:r>
            <a:r>
              <a:rPr kumimoji="1" lang="en-US" altLang="ja-JP" b="0" dirty="0"/>
              <a:t>.</a:t>
            </a:r>
          </a:p>
          <a:p>
            <a:endParaRPr kumimoji="1" lang="ja-JP" altLang="en-US"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4101480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同様にその一つ前のセリフを共に入力し</a:t>
            </a:r>
            <a:r>
              <a:rPr kumimoji="1" lang="en-US" altLang="ja-JP" dirty="0"/>
              <a:t>, </a:t>
            </a:r>
            <a:r>
              <a:rPr kumimoji="1" lang="ja-JP" altLang="en-US" dirty="0"/>
              <a:t>最後の隠れ層の出力のみを取り出します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3720608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69058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時系列長が</a:t>
            </a:r>
            <a:r>
              <a:rPr kumimoji="1" lang="en-US" altLang="ja-JP" dirty="0"/>
              <a:t>3</a:t>
            </a:r>
            <a:r>
              <a:rPr kumimoji="1" lang="ja-JP" altLang="en-US" dirty="0"/>
              <a:t>の場合も同様です</a:t>
            </a:r>
            <a:r>
              <a:rPr kumimoji="1" lang="en-US" altLang="ja-JP" dirty="0"/>
              <a:t>.</a:t>
            </a:r>
          </a:p>
          <a:p>
            <a:r>
              <a:rPr kumimoji="1" lang="ja-JP" altLang="en-US" dirty="0"/>
              <a:t>各</a:t>
            </a:r>
            <a:r>
              <a:rPr kumimoji="1" lang="en-US" altLang="ja-JP" dirty="0"/>
              <a:t>4</a:t>
            </a:r>
            <a:r>
              <a:rPr kumimoji="1" lang="ja-JP" altLang="en-US" dirty="0"/>
              <a:t>コマの初めには</a:t>
            </a:r>
            <a:r>
              <a:rPr kumimoji="1" lang="en-US" altLang="ja-JP" dirty="0"/>
              <a:t>2</a:t>
            </a:r>
            <a:r>
              <a:rPr kumimoji="1" lang="ja-JP" altLang="en-US" dirty="0"/>
              <a:t>個のパディングが置かれます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以下同様です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9705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a:t>
            </a:r>
          </a:p>
          <a:p>
            <a:r>
              <a:rPr kumimoji="1" lang="ja-JP" altLang="en-US" dirty="0"/>
              <a:t>そこで</a:t>
            </a:r>
            <a:r>
              <a:rPr kumimoji="1" lang="en-US" altLang="ja-JP" dirty="0"/>
              <a:t>, </a:t>
            </a:r>
            <a:r>
              <a:rPr kumimoji="1" lang="ja-JP" altLang="en-US" dirty="0"/>
              <a:t>本実験では日本語</a:t>
            </a:r>
            <a:r>
              <a:rPr kumimoji="1" lang="en-US" altLang="ja-JP" dirty="0"/>
              <a:t>WordNet</a:t>
            </a:r>
            <a:r>
              <a:rPr kumimoji="1" lang="ja-JP" altLang="en-US" dirty="0"/>
              <a:t>のシソーラスを用いて</a:t>
            </a:r>
            <a:r>
              <a:rPr kumimoji="1" lang="en-US" altLang="ja-JP" dirty="0"/>
              <a:t>Data Augmentation</a:t>
            </a:r>
            <a:r>
              <a:rPr kumimoji="1" lang="ja-JP" altLang="en-US" dirty="0"/>
              <a:t>をしました</a:t>
            </a:r>
            <a:r>
              <a:rPr kumimoji="1" lang="en-US" altLang="ja-JP" dirty="0"/>
              <a:t>.</a:t>
            </a:r>
          </a:p>
          <a:p>
            <a:r>
              <a:rPr kumimoji="1" lang="ja-JP" altLang="en-US" dirty="0"/>
              <a:t>このように同時に変換するのは最大で</a:t>
            </a:r>
            <a:r>
              <a:rPr kumimoji="1" lang="en-US" altLang="ja-JP" dirty="0"/>
              <a:t>1</a:t>
            </a:r>
            <a:r>
              <a:rPr kumimoji="1" lang="ja-JP" altLang="en-US" dirty="0"/>
              <a:t>単語のみとしました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エポック数は</a:t>
            </a:r>
            <a:r>
              <a:rPr kumimoji="1" lang="en-US" altLang="ja-JP" dirty="0"/>
              <a:t>200, </a:t>
            </a:r>
            <a:r>
              <a:rPr kumimoji="1" lang="ja-JP" altLang="en-US" dirty="0"/>
              <a:t>バッチサイズは</a:t>
            </a:r>
            <a:r>
              <a:rPr kumimoji="1" lang="en-US" altLang="ja-JP" dirty="0"/>
              <a:t>16, </a:t>
            </a:r>
            <a:r>
              <a:rPr kumimoji="1" lang="ja-JP" altLang="en-US" dirty="0"/>
              <a:t>損失関数は</a:t>
            </a:r>
            <a:r>
              <a:rPr kumimoji="1" lang="en-US" altLang="ja-JP" dirty="0"/>
              <a:t>cross entropy loss</a:t>
            </a:r>
            <a:r>
              <a:rPr kumimoji="1" lang="ja-JP" altLang="en-US" dirty="0"/>
              <a:t>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p>
          <a:p>
            <a:r>
              <a:rPr kumimoji="1" lang="ja-JP" altLang="en-US" sz="1200" dirty="0"/>
              <a:t>多くのタッチにおいて</a:t>
            </a:r>
            <a:r>
              <a:rPr kumimoji="1" lang="en-US" altLang="ja-JP" sz="1200" dirty="0"/>
              <a:t>,</a:t>
            </a:r>
          </a:p>
          <a:p>
            <a:r>
              <a:rPr kumimoji="1" lang="ja-JP" altLang="en-US" sz="1200" dirty="0"/>
              <a:t>正例は負例に対してデータ数が非常に少ない不均衡データであることから</a:t>
            </a:r>
            <a:r>
              <a:rPr kumimoji="1" lang="en-US" altLang="ja-JP" sz="1200" dirty="0"/>
              <a:t>,</a:t>
            </a:r>
          </a:p>
          <a:p>
            <a:pPr marL="0" indent="0">
              <a:buFont typeface="Symbol" panose="05050102010706020507" pitchFamily="18" charset="2"/>
              <a:buNone/>
            </a:pPr>
            <a:r>
              <a:rPr kumimoji="1" lang="ja-JP" altLang="en-US" sz="1200" dirty="0"/>
              <a:t>訓練用データにおける各ラベルのデータ数の逆数をクラス重みとして設定しました</a:t>
            </a:r>
            <a:r>
              <a:rPr kumimoji="1" lang="en-US" altLang="ja-JP" sz="1200"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036242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タッチにおける平均を取った結果を示します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Recall, F</a:t>
            </a:r>
            <a:r>
              <a:rPr kumimoji="1" lang="ja-JP" altLang="en-US" dirty="0"/>
              <a:t>値は正例のもので</a:t>
            </a:r>
            <a:r>
              <a:rPr kumimoji="1" lang="en-US" altLang="ja-JP" dirty="0"/>
              <a:t>,</a:t>
            </a:r>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en-US" altLang="ja-JP" dirty="0"/>
              <a:t>accuracy</a:t>
            </a:r>
            <a:r>
              <a:rPr kumimoji="1" lang="ja-JP" altLang="en-US" dirty="0"/>
              <a:t>においてはベースラインを切りましたが</a:t>
            </a:r>
            <a:r>
              <a:rPr kumimoji="1" lang="en-US" altLang="ja-JP" dirty="0"/>
              <a:t>, Recall, F</a:t>
            </a:r>
            <a:r>
              <a:rPr kumimoji="1" lang="ja-JP" altLang="en-US" dirty="0"/>
              <a:t>値においてはどれもベースラインを超え</a:t>
            </a:r>
            <a:r>
              <a:rPr kumimoji="1" lang="en-US" altLang="ja-JP" dirty="0"/>
              <a:t>,</a:t>
            </a:r>
          </a:p>
          <a:p>
            <a:r>
              <a:rPr kumimoji="1" lang="en-US" altLang="ja-JP" dirty="0"/>
              <a:t>MLP</a:t>
            </a:r>
            <a:r>
              <a:rPr kumimoji="1" lang="ja-JP" altLang="en-US" dirty="0"/>
              <a:t>においては共に最大値を取りました</a:t>
            </a:r>
            <a:r>
              <a:rPr kumimoji="1" lang="en-US" altLang="ja-JP" dirty="0"/>
              <a:t>.</a:t>
            </a:r>
          </a:p>
          <a:p>
            <a:endParaRPr kumimoji="1" lang="en-US" altLang="ja-JP" dirty="0"/>
          </a:p>
          <a:p>
            <a:r>
              <a:rPr kumimoji="1" lang="en-US" altLang="ja-JP" dirty="0"/>
              <a:t>SVM, RF</a:t>
            </a:r>
            <a:r>
              <a:rPr kumimoji="1" lang="ja-JP" altLang="en-US" dirty="0"/>
              <a:t>では</a:t>
            </a:r>
            <a:r>
              <a:rPr kumimoji="1" lang="en-US" altLang="ja-JP" dirty="0"/>
              <a:t>Recall</a:t>
            </a:r>
            <a:r>
              <a:rPr kumimoji="1" lang="ja-JP" altLang="en-US" dirty="0"/>
              <a:t>が</a:t>
            </a:r>
            <a:r>
              <a:rPr kumimoji="1" lang="en-US" altLang="ja-JP" dirty="0"/>
              <a:t>0</a:t>
            </a:r>
            <a:r>
              <a:rPr kumimoji="1" lang="ja-JP" altLang="en-US" dirty="0"/>
              <a:t>だったタッチも多くあり</a:t>
            </a:r>
            <a:r>
              <a:rPr kumimoji="1" lang="en-US" altLang="ja-JP" dirty="0"/>
              <a:t>, </a:t>
            </a:r>
            <a:r>
              <a:rPr kumimoji="1" lang="ja-JP" altLang="en-US" dirty="0"/>
              <a:t>不均衡データにおける分類が上手くいかなかったことが分かりました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a:t>
            </a:r>
          </a:p>
          <a:p>
            <a:r>
              <a:rPr kumimoji="1" lang="ja-JP" altLang="en-US" dirty="0"/>
              <a:t>実験</a:t>
            </a:r>
            <a:r>
              <a:rPr kumimoji="1" lang="en-US" altLang="ja-JP" dirty="0"/>
              <a:t>1</a:t>
            </a:r>
            <a:r>
              <a:rPr kumimoji="1" lang="ja-JP" altLang="en-US" dirty="0"/>
              <a:t>に比べて大きく</a:t>
            </a:r>
            <a:r>
              <a:rPr kumimoji="1" lang="en-US" altLang="ja-JP" dirty="0"/>
              <a:t>accuracy</a:t>
            </a:r>
            <a:r>
              <a:rPr kumimoji="1" lang="ja-JP" altLang="en-US" dirty="0"/>
              <a:t>は下がったものの</a:t>
            </a:r>
            <a:r>
              <a:rPr kumimoji="1" lang="en-US" altLang="ja-JP" dirty="0"/>
              <a:t>,</a:t>
            </a:r>
          </a:p>
          <a:p>
            <a:r>
              <a:rPr kumimoji="1" lang="en-US" altLang="ja-JP" dirty="0"/>
              <a:t>Recall</a:t>
            </a:r>
            <a:r>
              <a:rPr kumimoji="1" lang="ja-JP" altLang="en-US" dirty="0"/>
              <a:t>は倍以上</a:t>
            </a:r>
            <a:endParaRPr kumimoji="1" lang="en-US" altLang="ja-JP" dirty="0"/>
          </a:p>
          <a:p>
            <a:r>
              <a:rPr kumimoji="1" lang="en-US" altLang="ja-JP" dirty="0"/>
              <a:t>F</a:t>
            </a:r>
            <a:r>
              <a:rPr kumimoji="1" lang="ja-JP" altLang="en-US" dirty="0"/>
              <a:t>値も若干の向上を見ることができ</a:t>
            </a:r>
            <a:r>
              <a:rPr kumimoji="1" lang="en-US" altLang="ja-JP" dirty="0"/>
              <a:t>,</a:t>
            </a:r>
          </a:p>
          <a:p>
            <a:r>
              <a:rPr kumimoji="1" lang="ja-JP" altLang="en-US" dirty="0"/>
              <a:t>時系列長が</a:t>
            </a:r>
            <a:r>
              <a:rPr kumimoji="1" lang="en-US" altLang="ja-JP" dirty="0"/>
              <a:t>6</a:t>
            </a:r>
            <a:r>
              <a:rPr kumimoji="1" lang="ja-JP" altLang="en-US" dirty="0"/>
              <a:t>の場合は</a:t>
            </a:r>
            <a:r>
              <a:rPr kumimoji="1" lang="en-US" altLang="ja-JP" dirty="0"/>
              <a:t>Recall, F</a:t>
            </a:r>
            <a:r>
              <a:rPr kumimoji="1" lang="ja-JP" altLang="en-US" dirty="0"/>
              <a:t>値共に最大値を取りました</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このことから時系列考慮の有用性を確認できました</a:t>
            </a:r>
            <a:r>
              <a:rPr kumimoji="1" lang="en-US" altLang="ja-JP" dirty="0"/>
              <a:t>.</a:t>
            </a:r>
          </a:p>
          <a:p>
            <a:endParaRPr kumimoji="1" lang="en-US" altLang="ja-JP" dirty="0"/>
          </a:p>
          <a:p>
            <a:r>
              <a:rPr kumimoji="1" lang="ja-JP" altLang="en-US" dirty="0"/>
              <a:t>しかし</a:t>
            </a:r>
            <a:r>
              <a:rPr kumimoji="1" lang="en-US" altLang="ja-JP" dirty="0"/>
              <a:t>, </a:t>
            </a:r>
            <a:r>
              <a:rPr kumimoji="1" lang="ja-JP" altLang="en-US" dirty="0"/>
              <a:t>本実験で用いたハイパーパラメータは恣意的なものであり</a:t>
            </a:r>
            <a:r>
              <a:rPr kumimoji="1" lang="en-US" altLang="ja-JP" dirty="0"/>
              <a:t>,</a:t>
            </a:r>
          </a:p>
          <a:p>
            <a:r>
              <a:rPr kumimoji="1" lang="ja-JP" altLang="en-US" dirty="0"/>
              <a:t>妥当性を考慮していません</a:t>
            </a:r>
            <a:r>
              <a:rPr kumimoji="1" lang="en-US" altLang="ja-JP" dirty="0"/>
              <a:t>.</a:t>
            </a:r>
          </a:p>
          <a:p>
            <a:r>
              <a:rPr kumimoji="1" lang="ja-JP" altLang="en-US" dirty="0"/>
              <a:t>よって</a:t>
            </a:r>
            <a:r>
              <a:rPr kumimoji="1" lang="en-US" altLang="ja-JP" dirty="0" err="1"/>
              <a:t>optuna</a:t>
            </a:r>
            <a:r>
              <a:rPr kumimoji="1" lang="ja-JP" altLang="en-US" dirty="0"/>
              <a:t>などを用いたハイパーパラメータのチューニングによって</a:t>
            </a:r>
            <a:r>
              <a:rPr kumimoji="1" lang="en-US" altLang="ja-JP" dirty="0"/>
              <a:t>,</a:t>
            </a:r>
          </a:p>
          <a:p>
            <a:r>
              <a:rPr kumimoji="1" lang="ja-JP" altLang="en-US" dirty="0"/>
              <a:t>最大性能同士の比較が可能になると思われます</a:t>
            </a:r>
            <a:r>
              <a:rPr kumimoji="1" lang="en-US" altLang="ja-JP" dirty="0"/>
              <a:t>.</a:t>
            </a:r>
          </a:p>
          <a:p>
            <a:endParaRPr kumimoji="1" lang="en-US" altLang="ja-JP" dirty="0"/>
          </a:p>
          <a:p>
            <a:r>
              <a:rPr kumimoji="1" lang="ja-JP" altLang="en-US" dirty="0"/>
              <a:t>また</a:t>
            </a:r>
            <a:r>
              <a:rPr kumimoji="1" lang="en-US" altLang="ja-JP" dirty="0"/>
              <a:t>, </a:t>
            </a:r>
            <a:r>
              <a:rPr kumimoji="1" lang="ja-JP" altLang="en-US" dirty="0"/>
              <a:t>漫画特有の文章表現が</a:t>
            </a:r>
            <a:r>
              <a:rPr kumimoji="1" lang="en-US" altLang="ja-JP" dirty="0"/>
              <a:t>Doc2Vec</a:t>
            </a:r>
            <a:r>
              <a:rPr kumimoji="1" lang="ja-JP" altLang="en-US" dirty="0"/>
              <a:t>で学習されていなかった可能性や </a:t>
            </a:r>
            <a:endParaRPr kumimoji="1" lang="en-US" altLang="ja-JP" dirty="0"/>
          </a:p>
          <a:p>
            <a:r>
              <a:rPr kumimoji="1" lang="en-US" altLang="ja-JP" dirty="0"/>
              <a:t>Data Augmentation </a:t>
            </a:r>
            <a:r>
              <a:rPr kumimoji="1" lang="ja-JP" altLang="en-US" dirty="0"/>
              <a:t>において</a:t>
            </a:r>
            <a:endParaRPr kumimoji="1" lang="en-US" altLang="ja-JP" dirty="0"/>
          </a:p>
          <a:p>
            <a:r>
              <a:rPr kumimoji="1" lang="ja-JP" altLang="en-US" dirty="0"/>
              <a:t>大きく意味が異なるものなどが生成されていたことが</a:t>
            </a:r>
            <a:endParaRPr kumimoji="1" lang="en-US" altLang="ja-JP" dirty="0"/>
          </a:p>
          <a:p>
            <a:r>
              <a:rPr kumimoji="1" lang="ja-JP" altLang="en-US" dirty="0"/>
              <a:t>精度が上がらなかった原因として考えられます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本実験ではその中でも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endParaRPr kumimoji="1" lang="en-US" altLang="ja-JP" dirty="0"/>
          </a:p>
          <a:p>
            <a:r>
              <a:rPr kumimoji="1" lang="en-US" altLang="ja-JP" dirty="0"/>
              <a:t>Doc2vec</a:t>
            </a:r>
            <a:r>
              <a:rPr kumimoji="1" lang="ja-JP" altLang="en-US" dirty="0"/>
              <a:t>で得た分散表現からセリフの感情推定を行いました</a:t>
            </a:r>
            <a:r>
              <a:rPr kumimoji="1" lang="en-US" altLang="ja-JP" dirty="0"/>
              <a:t>.</a:t>
            </a:r>
          </a:p>
          <a:p>
            <a:r>
              <a:rPr kumimoji="1" lang="ja-JP" altLang="en-US" dirty="0"/>
              <a:t>ベースラインを大きく上回る成果は出ませんでしたが</a:t>
            </a:r>
            <a:r>
              <a:rPr kumimoji="1" lang="en-US" altLang="ja-JP" dirty="0"/>
              <a:t>,</a:t>
            </a:r>
          </a:p>
          <a:p>
            <a:r>
              <a:rPr kumimoji="1" lang="ja-JP" altLang="en-US" dirty="0"/>
              <a:t>時系列を考慮することの有用性を確認できました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次にデータについての考察を述べます</a:t>
            </a:r>
            <a:r>
              <a:rPr kumimoji="1" lang="en-US" altLang="ja-JP" dirty="0"/>
              <a:t>.</a:t>
            </a:r>
          </a:p>
          <a:p>
            <a:r>
              <a:rPr kumimoji="1" lang="ja-JP" altLang="en-US" dirty="0"/>
              <a:t>この図は少年漫画タッチのオリジナルのセリフの分散表現について</a:t>
            </a:r>
            <a:r>
              <a:rPr kumimoji="1" lang="en-US" altLang="ja-JP" dirty="0"/>
              <a:t>,</a:t>
            </a:r>
          </a:p>
          <a:p>
            <a:r>
              <a:rPr kumimoji="1" lang="en-US" altLang="ja-JP" dirty="0"/>
              <a:t>T-</a:t>
            </a:r>
            <a:r>
              <a:rPr kumimoji="1" lang="en-US" altLang="ja-JP" dirty="0" err="1"/>
              <a:t>sne</a:t>
            </a:r>
            <a:r>
              <a:rPr kumimoji="1" lang="ja-JP" altLang="en-US" dirty="0"/>
              <a:t>を用いて</a:t>
            </a:r>
            <a:r>
              <a:rPr kumimoji="1" lang="en-US" altLang="ja-JP" dirty="0"/>
              <a:t>2</a:t>
            </a:r>
            <a:r>
              <a:rPr kumimoji="1" lang="ja-JP" altLang="en-US" dirty="0"/>
              <a:t>次元にマッピングしたもので</a:t>
            </a:r>
            <a:r>
              <a:rPr kumimoji="1" lang="en-US" altLang="ja-JP" dirty="0"/>
              <a:t>, </a:t>
            </a:r>
            <a:r>
              <a:rPr kumimoji="1" lang="ja-JP" altLang="en-US" dirty="0"/>
              <a:t>それぞれの軸は </a:t>
            </a:r>
            <a:r>
              <a:rPr kumimoji="1" lang="en-US" altLang="ja-JP" dirty="0"/>
              <a:t>T-</a:t>
            </a:r>
            <a:r>
              <a:rPr kumimoji="1" lang="en-US" altLang="ja-JP" dirty="0" err="1"/>
              <a:t>sne</a:t>
            </a:r>
            <a:r>
              <a:rPr kumimoji="1" lang="ja-JP" altLang="en-US" dirty="0"/>
              <a:t>によって求められた特徴量を表しています</a:t>
            </a:r>
            <a:r>
              <a:rPr kumimoji="1" lang="en-US" altLang="ja-JP" dirty="0"/>
              <a:t>.</a:t>
            </a:r>
          </a:p>
          <a:p>
            <a:r>
              <a:rPr kumimoji="1" lang="ja-JP" altLang="en-US" dirty="0"/>
              <a:t>喜楽ラベルのまとまりはいくつか見られますが</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2669872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明確な境界は見えませんでした</a:t>
            </a:r>
            <a:r>
              <a:rPr kumimoji="1" lang="en-US" altLang="ja-JP" dirty="0"/>
              <a:t>.</a:t>
            </a:r>
          </a:p>
          <a:p>
            <a:endParaRPr kumimoji="1" lang="en-US" altLang="ja-JP" dirty="0"/>
          </a:p>
          <a:p>
            <a:r>
              <a:rPr kumimoji="1" lang="ja-JP" altLang="en-US" dirty="0"/>
              <a:t>これは</a:t>
            </a:r>
            <a:r>
              <a:rPr kumimoji="1" lang="en-US" altLang="ja-JP" dirty="0"/>
              <a:t>, Doc2Vec</a:t>
            </a:r>
            <a:r>
              <a:rPr kumimoji="1" lang="ja-JP" altLang="en-US" dirty="0"/>
              <a:t>が文脈よりも出現単語に影響を受けて学習するという性質と</a:t>
            </a:r>
            <a:endParaRPr kumimoji="1" lang="en-US" altLang="ja-JP" dirty="0"/>
          </a:p>
          <a:p>
            <a:r>
              <a:rPr kumimoji="1" lang="ja-JP" altLang="en-US" dirty="0"/>
              <a:t>そもそも漫画特有の口語表現などが学習されていなかったことによるものだと考えられ</a:t>
            </a:r>
            <a:r>
              <a:rPr kumimoji="1" lang="en-US" altLang="ja-JP" dirty="0"/>
              <a:t>,</a:t>
            </a:r>
          </a:p>
          <a:p>
            <a:endParaRPr kumimoji="1" lang="en-US" altLang="ja-JP" dirty="0"/>
          </a:p>
          <a:p>
            <a:r>
              <a:rPr kumimoji="1" lang="en-US" altLang="ja-JP" dirty="0"/>
              <a:t>Manga109</a:t>
            </a:r>
            <a:r>
              <a:rPr kumimoji="1" lang="ja-JP" altLang="en-US" dirty="0"/>
              <a:t>のセリフの追加学習や</a:t>
            </a:r>
            <a:r>
              <a:rPr kumimoji="1" lang="en-US" altLang="ja-JP" dirty="0"/>
              <a:t>BERT</a:t>
            </a:r>
            <a:r>
              <a:rPr kumimoji="1" lang="ja-JP" altLang="en-US" dirty="0"/>
              <a:t>などの他の分散表現獲得手法の検討</a:t>
            </a:r>
            <a:r>
              <a:rPr kumimoji="1" lang="en-US" altLang="ja-JP" dirty="0"/>
              <a:t>, </a:t>
            </a:r>
            <a:r>
              <a:rPr kumimoji="1" lang="ja-JP" altLang="en-US" dirty="0"/>
              <a:t>比較が</a:t>
            </a:r>
            <a:endParaRPr kumimoji="1" lang="en-US" altLang="ja-JP" dirty="0"/>
          </a:p>
          <a:p>
            <a:r>
              <a:rPr kumimoji="1" lang="ja-JP" altLang="en-US" dirty="0"/>
              <a:t>必要であると推測できます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3528060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マンガの理解</a:t>
            </a:r>
            <a:r>
              <a:rPr kumimoji="1" lang="en-US" altLang="ja-JP" dirty="0"/>
              <a:t>, </a:t>
            </a:r>
            <a:r>
              <a:rPr kumimoji="1" lang="ja-JP" altLang="en-US" dirty="0"/>
              <a:t>コミック工学に注目しました</a:t>
            </a:r>
            <a:r>
              <a:rPr kumimoji="1" lang="en-US" altLang="ja-JP" dirty="0"/>
              <a:t>.</a:t>
            </a:r>
          </a:p>
          <a:p>
            <a:r>
              <a:rPr kumimoji="1" lang="ja-JP" altLang="en-US" dirty="0"/>
              <a:t>コミック工学では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自然言語と画像から構成されるマルチモーダルなデータを扱います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自然言語処理による研究は少ないのが現状です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よって本実験では</a:t>
            </a:r>
            <a:r>
              <a:rPr kumimoji="1" lang="en-US" altLang="ja-JP" dirty="0"/>
              <a:t>, </a:t>
            </a:r>
            <a:r>
              <a:rPr kumimoji="1" lang="ja-JP" altLang="en-US" dirty="0"/>
              <a:t>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実験目的をコミックの内容理解とし</a:t>
            </a:r>
            <a:r>
              <a:rPr kumimoji="1" lang="en-US" altLang="ja-JP" dirty="0"/>
              <a:t>,</a:t>
            </a:r>
          </a:p>
          <a:p>
            <a:r>
              <a:rPr kumimoji="1" lang="ja-JP" altLang="en-US" dirty="0"/>
              <a:t>そのためのタスクとしてセリフの感情推定を設定しました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2020/1/28</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2020/1/28</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2020/1/28</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自然言語処理と</a:t>
            </a:r>
            <a:br>
              <a:rPr lang="en-US" altLang="ja-JP" dirty="0">
                <a:solidFill>
                  <a:schemeClr val="tx1"/>
                </a:solidFill>
              </a:rPr>
            </a:br>
            <a:r>
              <a:rPr lang="ja-JP" altLang="en-US" dirty="0">
                <a:solidFill>
                  <a:schemeClr val="tx1"/>
                </a:solidFill>
              </a:rPr>
              <a:t>深層学習に基づいた</a:t>
            </a:r>
            <a:br>
              <a:rPr lang="en-US" altLang="ja-JP">
                <a:solidFill>
                  <a:schemeClr val="tx1"/>
                </a:solidFill>
              </a:rPr>
            </a:br>
            <a:r>
              <a:rPr lang="en-US" altLang="ja-JP">
                <a:solidFill>
                  <a:schemeClr val="tx1"/>
                </a:solidFill>
              </a:rPr>
              <a:t>4 </a:t>
            </a:r>
            <a:r>
              <a:rPr lang="ja-JP" altLang="en-US">
                <a:solidFill>
                  <a:schemeClr val="tx1"/>
                </a:solidFill>
              </a:rPr>
              <a:t>コマ</a:t>
            </a:r>
            <a:r>
              <a:rPr lang="ja-JP" altLang="en-US" dirty="0">
                <a:solidFill>
                  <a:schemeClr val="tx1"/>
                </a:solidFill>
              </a:rPr>
              <a:t>漫画のセリフの感情推定</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rmAutofit fontScale="90000"/>
          </a:bodyPr>
          <a:lstStyle/>
          <a:p>
            <a:r>
              <a:rPr lang="en-US" altLang="ja-JP" sz="4400" dirty="0">
                <a:solidFill>
                  <a:schemeClr val="tx1">
                    <a:lumMod val="95000"/>
                  </a:schemeClr>
                </a:solidFill>
              </a:rPr>
              <a:t>4 </a:t>
            </a:r>
            <a:r>
              <a:rPr lang="ja-JP" altLang="en-US" sz="4400" dirty="0">
                <a:solidFill>
                  <a:schemeClr val="tx1">
                    <a:lumMod val="95000"/>
                  </a:schemeClr>
                </a:solidFill>
              </a:rPr>
              <a:t>コマストーリーデータセット</a:t>
            </a:r>
            <a:endParaRPr lang="ja-JP" altLang="en-US" sz="405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224711"/>
          </a:xfrm>
        </p:spPr>
        <p:txBody>
          <a:bodyPr>
            <a:normAutofit fontScale="92500" lnSpcReduction="10000"/>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340637" y="5958969"/>
            <a:ext cx="3944923" cy="438582"/>
          </a:xfrm>
          <a:prstGeom prst="rect">
            <a:avLst/>
          </a:prstGeom>
          <a:noFill/>
        </p:spPr>
        <p:txBody>
          <a:bodyPr wrap="square" rtlCol="0">
            <a:spAutoFit/>
          </a:bodyPr>
          <a:lstStyle/>
          <a:p>
            <a:pPr algn="ctr"/>
            <a:r>
              <a:rPr lang="en-US" altLang="ja-JP" sz="750" dirty="0"/>
              <a:t>4</a:t>
            </a:r>
            <a:r>
              <a:rPr lang="ja-JP" altLang="en-US" sz="750" dirty="0"/>
              <a:t> コマ漫画ストーリーデータセット（創作者と人工知能</a:t>
            </a:r>
            <a:r>
              <a:rPr lang="en-US" altLang="ja-JP" sz="750" dirty="0"/>
              <a:t>: </a:t>
            </a:r>
            <a:r>
              <a:rPr lang="ja-JP" altLang="en-US" sz="750" dirty="0"/>
              <a:t>共作実現に向けた</a:t>
            </a:r>
            <a:endParaRPr lang="en-US" altLang="ja-JP" sz="750" dirty="0"/>
          </a:p>
          <a:p>
            <a:pPr algn="ctr"/>
            <a:r>
              <a:rPr lang="ja-JP" altLang="en-US" sz="750" dirty="0"/>
              <a:t>         創作過程とメタデータ付与 </a:t>
            </a:r>
            <a:r>
              <a:rPr lang="en-US" altLang="ja-JP" sz="750" dirty="0"/>
              <a:t>4</a:t>
            </a:r>
            <a:r>
              <a:rPr lang="ja-JP" altLang="en-US" sz="750" dirty="0"/>
              <a:t> コマ漫画ストーリーデータセット</a:t>
            </a:r>
            <a:r>
              <a:rPr lang="en-US" altLang="ja-JP" sz="750" dirty="0"/>
              <a:t>)</a:t>
            </a:r>
            <a:r>
              <a:rPr lang="ja-JP" altLang="en-US" sz="750" dirty="0"/>
              <a:t>     上野未貴</a:t>
            </a:r>
            <a:endParaRPr lang="en-US" altLang="ja-JP" sz="75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78605" cy="3972487"/>
            <a:chOff x="975613" y="779620"/>
            <a:chExt cx="7378605"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70810"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7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buNone/>
            </a:pPr>
            <a:r>
              <a:rPr lang="ja-JP" altLang="en-US" sz="2400" cap="none" dirty="0"/>
              <a:t>ニュートラル　喜楽　驚愕　恐怖　悲哀　憤怒　嫌悪</a:t>
            </a:r>
            <a:endParaRPr lang="en-US" altLang="ja-JP" sz="2400" cap="none" dirty="0"/>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ja-JP" altLang="en-US" sz="2400" cap="none" dirty="0">
                <a:solidFill>
                  <a:schemeClr val="tx1"/>
                </a:solidFill>
              </a:rPr>
              <a:t>各 </a:t>
            </a:r>
            <a:r>
              <a:rPr lang="en-US" altLang="ja-JP" sz="2400" cap="none" dirty="0">
                <a:solidFill>
                  <a:schemeClr val="tx1"/>
                </a:solidFill>
              </a:rPr>
              <a:t>10 </a:t>
            </a:r>
            <a:r>
              <a:rPr lang="ja-JP" altLang="en-US" sz="2400" cap="none" dirty="0">
                <a:solidFill>
                  <a:schemeClr val="tx1"/>
                </a:solidFill>
              </a:rPr>
              <a:t>話ずつ</a:t>
            </a:r>
            <a:endParaRPr lang="en-US" altLang="ja-JP" sz="2400" cap="none" dirty="0">
              <a:solidFill>
                <a:schemeClr val="tx1"/>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単語の分散表現</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ja-JP" altLang="en-US" sz="2400" dirty="0">
                <a:solidFill>
                  <a:schemeClr val="tx1">
                    <a:lumMod val="95000"/>
                  </a:schemeClr>
                </a:solidFill>
              </a:rPr>
              <a:t>単語の意味を踏まえたベクトル表現</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「王様」</a:t>
            </a:r>
            <a:r>
              <a:rPr lang="en-US" altLang="ja-JP" sz="2400" dirty="0">
                <a:solidFill>
                  <a:schemeClr val="tx1">
                    <a:lumMod val="95000"/>
                  </a:schemeClr>
                </a:solidFill>
              </a:rPr>
              <a:t>-</a:t>
            </a:r>
            <a:r>
              <a:rPr lang="ja-JP" altLang="en-US" sz="2400" dirty="0">
                <a:solidFill>
                  <a:schemeClr val="tx1">
                    <a:lumMod val="95000"/>
                  </a:schemeClr>
                </a:solidFill>
              </a:rPr>
              <a:t>「男」</a:t>
            </a:r>
            <a:r>
              <a:rPr lang="en-US" altLang="ja-JP" sz="2400" dirty="0">
                <a:solidFill>
                  <a:schemeClr val="tx1">
                    <a:lumMod val="95000"/>
                  </a:schemeClr>
                </a:solidFill>
              </a:rPr>
              <a:t>+</a:t>
            </a:r>
            <a:r>
              <a:rPr lang="ja-JP" altLang="en-US" sz="2400" dirty="0">
                <a:solidFill>
                  <a:schemeClr val="tx1">
                    <a:lumMod val="95000"/>
                  </a:schemeClr>
                </a:solidFill>
              </a:rPr>
              <a:t>「女」</a:t>
            </a:r>
            <a:r>
              <a:rPr lang="en-US" altLang="ja-JP" sz="2400" dirty="0">
                <a:solidFill>
                  <a:schemeClr val="tx1">
                    <a:lumMod val="95000"/>
                  </a:schemeClr>
                </a:solidFill>
              </a:rPr>
              <a:t>=</a:t>
            </a:r>
            <a:r>
              <a:rPr lang="ja-JP" altLang="en-US" sz="2400" dirty="0">
                <a:solidFill>
                  <a:schemeClr val="tx1">
                    <a:lumMod val="95000"/>
                  </a:schemeClr>
                </a:solidFill>
              </a:rPr>
              <a:t>「女王」</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のような単語間の意味における演算などが可能</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B9E5186E-7479-47F0-A404-02B01488A48F}"/>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Tree>
    <p:extLst>
      <p:ext uri="{BB962C8B-B14F-4D97-AF65-F5344CB8AC3E}">
        <p14:creationId xmlns:p14="http://schemas.microsoft.com/office/powerpoint/2010/main" val="3952242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Tree>
    <p:extLst>
      <p:ext uri="{BB962C8B-B14F-4D97-AF65-F5344CB8AC3E}">
        <p14:creationId xmlns:p14="http://schemas.microsoft.com/office/powerpoint/2010/main" val="433416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実験手順</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5"/>
            <a:ext cx="7429499" cy="1337917"/>
          </a:xfrm>
        </p:spPr>
        <p:txBody>
          <a:bodyPr anchor="t">
            <a:normAutofit/>
          </a:bodyPr>
          <a:lstStyle/>
          <a:p>
            <a:pPr marL="0" indent="0">
              <a:buNone/>
            </a:pPr>
            <a:r>
              <a:rPr lang="en-US" altLang="ja-JP" sz="2100" b="1" dirty="0">
                <a:solidFill>
                  <a:schemeClr val="tx1">
                    <a:lumMod val="95000"/>
                  </a:schemeClr>
                </a:solidFill>
              </a:rPr>
              <a:t>D</a:t>
            </a:r>
            <a:r>
              <a:rPr lang="en-US" altLang="ja-JP" sz="2100" b="1" cap="none" dirty="0">
                <a:solidFill>
                  <a:schemeClr val="tx1">
                    <a:lumMod val="95000"/>
                  </a:schemeClr>
                </a:solidFill>
              </a:rPr>
              <a:t>oc2Vec </a:t>
            </a:r>
            <a:r>
              <a:rPr lang="ja-JP" altLang="en-US" sz="2100" dirty="0">
                <a:solidFill>
                  <a:schemeClr val="tx1">
                    <a:lumMod val="95000"/>
                  </a:schemeClr>
                </a:solidFill>
              </a:rPr>
              <a:t>で得たセリフの分散表現を用いた</a:t>
            </a:r>
            <a:r>
              <a:rPr lang="ja-JP" altLang="en-US" sz="2100" dirty="0"/>
              <a:t>感情推定</a:t>
            </a:r>
            <a:endParaRPr lang="en-US" altLang="ja-JP" sz="2100" dirty="0"/>
          </a:p>
          <a:p>
            <a:pPr marL="0" indent="0">
              <a:buNone/>
            </a:pPr>
            <a:r>
              <a:rPr lang="ja-JP" altLang="en-US" sz="2100" dirty="0">
                <a:solidFill>
                  <a:schemeClr val="tx1">
                    <a:lumMod val="95000"/>
                  </a:schemeClr>
                </a:solidFill>
              </a:rPr>
              <a:t>正例クラス：</a:t>
            </a:r>
            <a:r>
              <a:rPr lang="ja-JP" altLang="en-US" sz="2000" dirty="0">
                <a:solidFill>
                  <a:schemeClr val="accent6">
                    <a:lumMod val="40000"/>
                    <a:lumOff val="60000"/>
                  </a:schemeClr>
                </a:solidFill>
              </a:rPr>
              <a:t>喜楽</a:t>
            </a:r>
            <a:r>
              <a:rPr lang="ja-JP" altLang="en-US" sz="2100" dirty="0">
                <a:solidFill>
                  <a:schemeClr val="tx1">
                    <a:lumMod val="95000"/>
                  </a:schemeClr>
                </a:solidFill>
              </a:rPr>
              <a:t>　負例クラス：</a:t>
            </a:r>
            <a:r>
              <a:rPr lang="ja-JP" altLang="en-US" sz="2100" dirty="0">
                <a:solidFill>
                  <a:schemeClr val="accent4">
                    <a:lumMod val="40000"/>
                    <a:lumOff val="60000"/>
                  </a:schemeClr>
                </a:solidFill>
              </a:rPr>
              <a:t>その他</a:t>
            </a:r>
            <a:r>
              <a:rPr lang="ja-JP" altLang="en-US" sz="2100" dirty="0">
                <a:solidFill>
                  <a:schemeClr val="tx1">
                    <a:lumMod val="95000"/>
                  </a:schemeClr>
                </a:solidFill>
              </a:rPr>
              <a:t>　の </a:t>
            </a:r>
            <a:r>
              <a:rPr lang="en-US" altLang="ja-JP" sz="2100" dirty="0">
                <a:solidFill>
                  <a:schemeClr val="tx1">
                    <a:lumMod val="95000"/>
                  </a:schemeClr>
                </a:solidFill>
              </a:rPr>
              <a:t>2 </a:t>
            </a:r>
            <a:r>
              <a:rPr lang="ja-JP" altLang="en-US" sz="2100" dirty="0">
                <a:solidFill>
                  <a:schemeClr val="tx1">
                    <a:lumMod val="95000"/>
                  </a:schemeClr>
                </a:solidFill>
              </a:rPr>
              <a:t>クラス分類</a:t>
            </a:r>
            <a:endParaRPr lang="en-US" altLang="ja-JP" sz="21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11" name="グループ化 10">
            <a:extLst>
              <a:ext uri="{FF2B5EF4-FFF2-40B4-BE49-F238E27FC236}">
                <a16:creationId xmlns:a16="http://schemas.microsoft.com/office/drawing/2014/main" id="{96AB1BBE-7C60-4ADD-B052-C64DEF2DD218}"/>
              </a:ext>
            </a:extLst>
          </p:cNvPr>
          <p:cNvGrpSpPr/>
          <p:nvPr/>
        </p:nvGrpSpPr>
        <p:grpSpPr>
          <a:xfrm>
            <a:off x="305779" y="3561906"/>
            <a:ext cx="8609860" cy="2087660"/>
            <a:chOff x="721352" y="4232012"/>
            <a:chExt cx="10527305" cy="1974548"/>
          </a:xfrm>
        </p:grpSpPr>
        <p:sp>
          <p:nvSpPr>
            <p:cNvPr id="4" name="テキスト ボックス 3">
              <a:extLst>
                <a:ext uri="{FF2B5EF4-FFF2-40B4-BE49-F238E27FC236}">
                  <a16:creationId xmlns:a16="http://schemas.microsoft.com/office/drawing/2014/main" id="{82B85E89-2728-4FE6-9256-FA209B14212C}"/>
                </a:ext>
              </a:extLst>
            </p:cNvPr>
            <p:cNvSpPr txBox="1"/>
            <p:nvPr/>
          </p:nvSpPr>
          <p:spPr>
            <a:xfrm>
              <a:off x="1497490" y="4243526"/>
              <a:ext cx="1301376" cy="349321"/>
            </a:xfrm>
            <a:prstGeom prst="rect">
              <a:avLst/>
            </a:prstGeom>
            <a:noFill/>
          </p:spPr>
          <p:txBody>
            <a:bodyPr wrap="square" rtlCol="0">
              <a:spAutoFit/>
            </a:bodyPr>
            <a:lstStyle/>
            <a:p>
              <a:pPr algn="ctr"/>
              <a:r>
                <a:rPr kumimoji="1" lang="en-US" altLang="ja-JP" dirty="0"/>
                <a:t>[</a:t>
              </a:r>
              <a:r>
                <a:rPr kumimoji="1" lang="ja-JP" altLang="en-US" dirty="0"/>
                <a:t>セリフ</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0C3C843D-1008-416C-8A60-5662A0A8EB8C}"/>
                </a:ext>
              </a:extLst>
            </p:cNvPr>
            <p:cNvSpPr txBox="1"/>
            <p:nvPr/>
          </p:nvSpPr>
          <p:spPr>
            <a:xfrm>
              <a:off x="721352" y="4595223"/>
              <a:ext cx="2853653" cy="807805"/>
            </a:xfrm>
            <a:prstGeom prst="rect">
              <a:avLst/>
            </a:prstGeom>
            <a:noFill/>
          </p:spPr>
          <p:txBody>
            <a:bodyPr wrap="square" rtlCol="0">
              <a:spAutoFit/>
            </a:bodyPr>
            <a:lstStyle/>
            <a:p>
              <a:pPr algn="ctr"/>
              <a:r>
                <a:rPr lang="en-US" altLang="ja-JP" dirty="0"/>
                <a:t>B</a:t>
              </a:r>
              <a:r>
                <a:rPr lang="ja-JP" altLang="en-US" dirty="0"/>
                <a:t>さんはいつも</a:t>
              </a:r>
              <a:endParaRPr lang="en-US" altLang="ja-JP" dirty="0"/>
            </a:p>
            <a:p>
              <a:pPr algn="ctr"/>
              <a:r>
                <a:rPr lang="ja-JP" altLang="en-US" dirty="0"/>
                <a:t>優しいな </a:t>
              </a:r>
              <a:endParaRPr kumimoji="1" lang="ja-JP" altLang="en-US" dirty="0"/>
            </a:p>
            <a:p>
              <a:pPr algn="ctr"/>
              <a:endParaRPr kumimoji="1" lang="ja-JP" altLang="en-US" sz="1400" dirty="0"/>
            </a:p>
          </p:txBody>
        </p:sp>
        <p:sp>
          <p:nvSpPr>
            <p:cNvPr id="6" name="正方形/長方形 5">
              <a:extLst>
                <a:ext uri="{FF2B5EF4-FFF2-40B4-BE49-F238E27FC236}">
                  <a16:creationId xmlns:a16="http://schemas.microsoft.com/office/drawing/2014/main" id="{5B6AFAAF-F614-44C2-9B89-639866291100}"/>
                </a:ext>
              </a:extLst>
            </p:cNvPr>
            <p:cNvSpPr/>
            <p:nvPr/>
          </p:nvSpPr>
          <p:spPr>
            <a:xfrm>
              <a:off x="3690784" y="4597647"/>
              <a:ext cx="3681268" cy="349321"/>
            </a:xfrm>
            <a:prstGeom prst="rect">
              <a:avLst/>
            </a:prstGeom>
          </p:spPr>
          <p:txBody>
            <a:bodyPr wrap="none">
              <a:spAutoFit/>
            </a:bodyPr>
            <a:lstStyle/>
            <a:p>
              <a:pPr algn="ctr"/>
              <a:r>
                <a:rPr lang="en-US" altLang="ja-JP" dirty="0"/>
                <a:t>B </a:t>
              </a:r>
              <a:r>
                <a:rPr lang="ja-JP" altLang="en-US" dirty="0"/>
                <a:t>さん は いつも 優しい な </a:t>
              </a:r>
              <a:endParaRPr kumimoji="1" lang="ja-JP" altLang="en-US" dirty="0"/>
            </a:p>
          </p:txBody>
        </p:sp>
        <p:sp>
          <p:nvSpPr>
            <p:cNvPr id="7" name="テキスト ボックス 6">
              <a:extLst>
                <a:ext uri="{FF2B5EF4-FFF2-40B4-BE49-F238E27FC236}">
                  <a16:creationId xmlns:a16="http://schemas.microsoft.com/office/drawing/2014/main" id="{19EECB1D-B1C1-4AD9-AD33-C04BFA7FE1C7}"/>
                </a:ext>
              </a:extLst>
            </p:cNvPr>
            <p:cNvSpPr txBox="1"/>
            <p:nvPr/>
          </p:nvSpPr>
          <p:spPr>
            <a:xfrm>
              <a:off x="4591205" y="4243526"/>
              <a:ext cx="1880424" cy="349321"/>
            </a:xfrm>
            <a:prstGeom prst="rect">
              <a:avLst/>
            </a:prstGeom>
            <a:noFill/>
          </p:spPr>
          <p:txBody>
            <a:bodyPr wrap="square" rtlCol="0">
              <a:spAutoFit/>
            </a:bodyPr>
            <a:lstStyle/>
            <a:p>
              <a:pPr algn="ctr"/>
              <a:r>
                <a:rPr kumimoji="1" lang="en-US" altLang="ja-JP" dirty="0"/>
                <a:t>[</a:t>
              </a:r>
              <a:r>
                <a:rPr kumimoji="1" lang="ja-JP" altLang="en-US" dirty="0"/>
                <a:t>分かち書き</a:t>
              </a:r>
              <a:r>
                <a:rPr kumimoji="1" lang="en-US" altLang="ja-JP" dirty="0"/>
                <a:t>]</a:t>
              </a:r>
              <a:endParaRPr kumimoji="1" lang="ja-JP" altLang="en-US" dirty="0"/>
            </a:p>
          </p:txBody>
        </p:sp>
        <p:sp>
          <p:nvSpPr>
            <p:cNvPr id="8" name="矢印: 上カーブ 7">
              <a:extLst>
                <a:ext uri="{FF2B5EF4-FFF2-40B4-BE49-F238E27FC236}">
                  <a16:creationId xmlns:a16="http://schemas.microsoft.com/office/drawing/2014/main" id="{8A71F015-874F-4C68-B898-38A5EFB86504}"/>
                </a:ext>
              </a:extLst>
            </p:cNvPr>
            <p:cNvSpPr/>
            <p:nvPr/>
          </p:nvSpPr>
          <p:spPr>
            <a:xfrm>
              <a:off x="3270573"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 name="矢印: 上カーブ 8">
              <a:extLst>
                <a:ext uri="{FF2B5EF4-FFF2-40B4-BE49-F238E27FC236}">
                  <a16:creationId xmlns:a16="http://schemas.microsoft.com/office/drawing/2014/main" id="{14145A8A-36C6-492B-8697-14FFB2D676B2}"/>
                </a:ext>
              </a:extLst>
            </p:cNvPr>
            <p:cNvSpPr/>
            <p:nvPr/>
          </p:nvSpPr>
          <p:spPr>
            <a:xfrm>
              <a:off x="7036799"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0" name="テキスト ボックス 9">
              <a:extLst>
                <a:ext uri="{FF2B5EF4-FFF2-40B4-BE49-F238E27FC236}">
                  <a16:creationId xmlns:a16="http://schemas.microsoft.com/office/drawing/2014/main" id="{31741172-7C66-49D9-B3F6-AD9819E32FA8}"/>
                </a:ext>
              </a:extLst>
            </p:cNvPr>
            <p:cNvSpPr txBox="1"/>
            <p:nvPr/>
          </p:nvSpPr>
          <p:spPr>
            <a:xfrm>
              <a:off x="8462210" y="4232012"/>
              <a:ext cx="1634867" cy="349321"/>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sp>
          <p:nvSpPr>
            <p:cNvPr id="12" name="テキスト ボックス 11">
              <a:extLst>
                <a:ext uri="{FF2B5EF4-FFF2-40B4-BE49-F238E27FC236}">
                  <a16:creationId xmlns:a16="http://schemas.microsoft.com/office/drawing/2014/main" id="{FE95613A-DE4D-409A-A1A2-3A71C61EA3E0}"/>
                </a:ext>
              </a:extLst>
            </p:cNvPr>
            <p:cNvSpPr txBox="1"/>
            <p:nvPr/>
          </p:nvSpPr>
          <p:spPr>
            <a:xfrm>
              <a:off x="2705335" y="5769909"/>
              <a:ext cx="2115894" cy="436651"/>
            </a:xfrm>
            <a:prstGeom prst="rect">
              <a:avLst/>
            </a:prstGeom>
            <a:noFill/>
          </p:spPr>
          <p:txBody>
            <a:bodyPr wrap="square" rtlCol="0">
              <a:spAutoFit/>
            </a:bodyPr>
            <a:lstStyle/>
            <a:p>
              <a:pPr algn="ctr"/>
              <a:r>
                <a:rPr kumimoji="1" lang="en-US" altLang="ja-JP" sz="2400" dirty="0" err="1"/>
                <a:t>Juman</a:t>
              </a:r>
              <a:r>
                <a:rPr kumimoji="1" lang="en-US" altLang="ja-JP" sz="2400" dirty="0"/>
                <a:t>++</a:t>
              </a:r>
              <a:endParaRPr kumimoji="1" lang="ja-JP" altLang="en-US" sz="2400" dirty="0"/>
            </a:p>
          </p:txBody>
        </p:sp>
        <p:sp>
          <p:nvSpPr>
            <p:cNvPr id="13" name="テキスト ボックス 12">
              <a:extLst>
                <a:ext uri="{FF2B5EF4-FFF2-40B4-BE49-F238E27FC236}">
                  <a16:creationId xmlns:a16="http://schemas.microsoft.com/office/drawing/2014/main" id="{FAFB7EEA-B67F-45F6-87FA-FAEBCB41FE81}"/>
                </a:ext>
              </a:extLst>
            </p:cNvPr>
            <p:cNvSpPr txBox="1"/>
            <p:nvPr/>
          </p:nvSpPr>
          <p:spPr>
            <a:xfrm>
              <a:off x="6314104" y="5769909"/>
              <a:ext cx="2115894" cy="436651"/>
            </a:xfrm>
            <a:prstGeom prst="rect">
              <a:avLst/>
            </a:prstGeom>
            <a:noFill/>
          </p:spPr>
          <p:txBody>
            <a:bodyPr wrap="square" rtlCol="0">
              <a:spAutoFit/>
            </a:bodyPr>
            <a:lstStyle/>
            <a:p>
              <a:pPr algn="ctr"/>
              <a:r>
                <a:rPr kumimoji="1" lang="en-US" altLang="ja-JP" sz="2400" dirty="0"/>
                <a:t>Doc2Vec</a:t>
              </a:r>
              <a:endParaRPr kumimoji="1" lang="ja-JP" altLang="en-US" sz="2400" dirty="0"/>
            </a:p>
          </p:txBody>
        </p:sp>
        <p:sp>
          <p:nvSpPr>
            <p:cNvPr id="14" name="正方形/長方形 13">
              <a:extLst>
                <a:ext uri="{FF2B5EF4-FFF2-40B4-BE49-F238E27FC236}">
                  <a16:creationId xmlns:a16="http://schemas.microsoft.com/office/drawing/2014/main" id="{883259D5-B3EF-4BA6-A9D0-5974D1774624}"/>
                </a:ext>
              </a:extLst>
            </p:cNvPr>
            <p:cNvSpPr/>
            <p:nvPr/>
          </p:nvSpPr>
          <p:spPr>
            <a:xfrm>
              <a:off x="7310631" y="4612858"/>
              <a:ext cx="3938026" cy="349321"/>
            </a:xfrm>
            <a:prstGeom prst="rect">
              <a:avLst/>
            </a:prstGeom>
          </p:spPr>
          <p:txBody>
            <a:bodyPr wrap="none">
              <a:spAutoFit/>
            </a:bodyPr>
            <a:lstStyle/>
            <a:p>
              <a:pPr algn="ctr"/>
              <a:r>
                <a:rPr lang="en-US" altLang="ja-JP" dirty="0"/>
                <a:t>[0.0012, -0.0042, … , 0.0034]</a:t>
              </a:r>
              <a:endParaRPr kumimoji="1" lang="ja-JP" altLang="en-US" dirty="0"/>
            </a:p>
          </p:txBody>
        </p:sp>
        <p:sp>
          <p:nvSpPr>
            <p:cNvPr id="15" name="テキスト ボックス 14">
              <a:extLst>
                <a:ext uri="{FF2B5EF4-FFF2-40B4-BE49-F238E27FC236}">
                  <a16:creationId xmlns:a16="http://schemas.microsoft.com/office/drawing/2014/main" id="{700B69F9-849D-45F6-8E26-D43E4101F379}"/>
                </a:ext>
              </a:extLst>
            </p:cNvPr>
            <p:cNvSpPr txBox="1"/>
            <p:nvPr/>
          </p:nvSpPr>
          <p:spPr>
            <a:xfrm>
              <a:off x="9055287" y="5017673"/>
              <a:ext cx="1992125" cy="378432"/>
            </a:xfrm>
            <a:prstGeom prst="rect">
              <a:avLst/>
            </a:prstGeom>
            <a:noFill/>
          </p:spPr>
          <p:txBody>
            <a:bodyPr wrap="square" rtlCol="0">
              <a:spAutoFit/>
            </a:bodyPr>
            <a:lstStyle/>
            <a:p>
              <a:pPr algn="ctr"/>
              <a:r>
                <a:rPr kumimoji="1" lang="ja-JP" altLang="en-US" sz="2000" dirty="0"/>
                <a:t>次元数：</a:t>
              </a:r>
              <a:r>
                <a:rPr kumimoji="1" lang="en-US" altLang="ja-JP" sz="2000" dirty="0"/>
                <a:t>300</a:t>
              </a:r>
              <a:endParaRPr kumimoji="1" lang="ja-JP" altLang="en-US" sz="2000" dirty="0"/>
            </a:p>
          </p:txBody>
        </p:sp>
      </p:grpSp>
    </p:spTree>
    <p:extLst>
      <p:ext uri="{BB962C8B-B14F-4D97-AF65-F5344CB8AC3E}">
        <p14:creationId xmlns:p14="http://schemas.microsoft.com/office/powerpoint/2010/main" val="171104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4323476"/>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2500074"/>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1</a:t>
            </a:r>
            <a:r>
              <a:rPr lang="ja-JP" altLang="en-US" sz="2100" dirty="0">
                <a:solidFill>
                  <a:schemeClr val="tx1">
                    <a:lumMod val="95000"/>
                  </a:schemeClr>
                </a:solidFill>
              </a:rPr>
              <a:t> </a:t>
            </a:r>
            <a:r>
              <a:rPr lang="ja-JP" altLang="en-US" sz="2100" dirty="0" err="1">
                <a:solidFill>
                  <a:schemeClr val="tx1">
                    <a:lumMod val="95000"/>
                  </a:schemeClr>
                </a:solidFill>
              </a:rPr>
              <a:t>つの</a:t>
            </a:r>
            <a:r>
              <a:rPr lang="ja-JP" altLang="en-US" sz="2100" dirty="0">
                <a:solidFill>
                  <a:schemeClr val="tx1">
                    <a:lumMod val="95000"/>
                  </a:schemeClr>
                </a:solidFill>
              </a:rPr>
              <a:t>セリフを入力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a:t>
            </a:r>
            <a:r>
              <a:rPr lang="ja-JP" altLang="en-US" sz="2100" dirty="0">
                <a:solidFill>
                  <a:schemeClr val="tx1">
                    <a:lumMod val="95000"/>
                  </a:schemeClr>
                </a:solidFill>
              </a:rPr>
              <a:t>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000" dirty="0">
                <a:solidFill>
                  <a:schemeClr val="tx1">
                    <a:lumMod val="95000"/>
                  </a:schemeClr>
                </a:solidFill>
              </a:rPr>
              <a:t>多層パーセプトロン </a:t>
            </a:r>
            <a:r>
              <a:rPr lang="en-US" altLang="ja-JP" sz="2000" dirty="0">
                <a:solidFill>
                  <a:schemeClr val="tx1">
                    <a:lumMod val="95000"/>
                  </a:schemeClr>
                </a:solidFill>
              </a:rPr>
              <a:t>(MLP),  SVM,  </a:t>
            </a:r>
            <a:r>
              <a:rPr lang="en-US" altLang="ja-JP" sz="2000" cap="none" dirty="0">
                <a:solidFill>
                  <a:schemeClr val="tx1">
                    <a:lumMod val="95000"/>
                  </a:schemeClr>
                </a:solidFill>
              </a:rPr>
              <a:t>Random Forest </a:t>
            </a:r>
            <a:r>
              <a:rPr lang="ja-JP" altLang="en-US" sz="2000" cap="none" dirty="0">
                <a:solidFill>
                  <a:schemeClr val="tx1">
                    <a:lumMod val="95000"/>
                  </a:schemeClr>
                </a:solidFill>
              </a:rPr>
              <a:t>による比較</a:t>
            </a: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1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A6EB0E54-72A5-4495-9054-D72E008169A5}"/>
              </a:ext>
            </a:extLst>
          </p:cNvPr>
          <p:cNvGrpSpPr/>
          <p:nvPr/>
        </p:nvGrpSpPr>
        <p:grpSpPr>
          <a:xfrm>
            <a:off x="0" y="3522699"/>
            <a:ext cx="8453071" cy="3020686"/>
            <a:chOff x="-167511" y="3242223"/>
            <a:chExt cx="8453071" cy="3020686"/>
          </a:xfrm>
        </p:grpSpPr>
        <p:sp>
          <p:nvSpPr>
            <p:cNvPr id="7" name="テキスト ボックス 6">
              <a:extLst>
                <a:ext uri="{FF2B5EF4-FFF2-40B4-BE49-F238E27FC236}">
                  <a16:creationId xmlns:a16="http://schemas.microsoft.com/office/drawing/2014/main" id="{D01C683D-F753-4657-9CAB-6B119C330F1E}"/>
                </a:ext>
              </a:extLst>
            </p:cNvPr>
            <p:cNvSpPr txBox="1"/>
            <p:nvPr/>
          </p:nvSpPr>
          <p:spPr>
            <a:xfrm>
              <a:off x="544160" y="4236993"/>
              <a:ext cx="2380909" cy="1281190"/>
            </a:xfrm>
            <a:prstGeom prst="rect">
              <a:avLst/>
            </a:prstGeom>
            <a:solidFill>
              <a:schemeClr val="bg2">
                <a:lumMod val="75000"/>
              </a:schemeClr>
            </a:solidFill>
          </p:spPr>
          <p:txBody>
            <a:bodyPr wrap="square" rtlCol="0">
              <a:spAutoFit/>
            </a:bodyPr>
            <a:lstStyle/>
            <a:p>
              <a:endParaRPr kumimoji="1" lang="ja-JP" altLang="en-US" sz="1350" dirty="0"/>
            </a:p>
          </p:txBody>
        </p:sp>
        <p:sp>
          <p:nvSpPr>
            <p:cNvPr id="8" name="テキスト ボックス 7">
              <a:extLst>
                <a:ext uri="{FF2B5EF4-FFF2-40B4-BE49-F238E27FC236}">
                  <a16:creationId xmlns:a16="http://schemas.microsoft.com/office/drawing/2014/main" id="{89DD8E4C-110D-4234-8518-34587CCC00BA}"/>
                </a:ext>
              </a:extLst>
            </p:cNvPr>
            <p:cNvSpPr txBox="1"/>
            <p:nvPr/>
          </p:nvSpPr>
          <p:spPr>
            <a:xfrm>
              <a:off x="481852" y="3757982"/>
              <a:ext cx="2485355" cy="415498"/>
            </a:xfrm>
            <a:prstGeom prst="rect">
              <a:avLst/>
            </a:prstGeom>
            <a:noFill/>
          </p:spPr>
          <p:txBody>
            <a:bodyPr wrap="square" rtlCol="0">
              <a:spAutoFit/>
            </a:bodyPr>
            <a:lstStyle/>
            <a:p>
              <a:pPr algn="ctr"/>
              <a:r>
                <a:rPr kumimoji="1" lang="en-US" altLang="ja-JP" sz="2100" dirty="0"/>
                <a:t>[</a:t>
              </a:r>
              <a:r>
                <a:rPr kumimoji="1" lang="ja-JP" altLang="en-US" sz="2100" dirty="0"/>
                <a:t>分散表現</a:t>
              </a:r>
              <a:r>
                <a:rPr kumimoji="1" lang="en-US" altLang="ja-JP" sz="2100" dirty="0"/>
                <a:t>]</a:t>
              </a:r>
              <a:endParaRPr kumimoji="1" lang="ja-JP" altLang="en-US" sz="2100" dirty="0"/>
            </a:p>
          </p:txBody>
        </p:sp>
        <p:sp>
          <p:nvSpPr>
            <p:cNvPr id="9" name="正方形/長方形 8">
              <a:extLst>
                <a:ext uri="{FF2B5EF4-FFF2-40B4-BE49-F238E27FC236}">
                  <a16:creationId xmlns:a16="http://schemas.microsoft.com/office/drawing/2014/main" id="{92E27F7E-84EC-42AC-9627-6082EBEEFCE9}"/>
                </a:ext>
              </a:extLst>
            </p:cNvPr>
            <p:cNvSpPr/>
            <p:nvPr/>
          </p:nvSpPr>
          <p:spPr>
            <a:xfrm>
              <a:off x="449646" y="4307089"/>
              <a:ext cx="2569935" cy="1131079"/>
            </a:xfrm>
            <a:prstGeom prst="rect">
              <a:avLst/>
            </a:prstGeom>
          </p:spPr>
          <p:txBody>
            <a:bodyPr wrap="square">
              <a:spAutoFit/>
            </a:bodyPr>
            <a:lstStyle/>
            <a:p>
              <a:pPr algn="ctr"/>
              <a:r>
                <a:rPr lang="en-US" altLang="ja-JP" sz="1350" dirty="0"/>
                <a:t>[[0.0012, -0.0042, … , 0.0034],</a:t>
              </a:r>
            </a:p>
            <a:p>
              <a:pPr algn="ctr"/>
              <a:r>
                <a:rPr lang="en-US" altLang="ja-JP" sz="1350" dirty="0"/>
                <a:t>[-0.0113, 0.0607, … , 0.0255],</a:t>
              </a:r>
              <a:endParaRPr kumimoji="1" lang="ja-JP" altLang="en-US" sz="1350" dirty="0"/>
            </a:p>
            <a:p>
              <a:pPr algn="ctr"/>
              <a:r>
                <a:rPr kumimoji="1" lang="ja-JP" altLang="en-US" sz="1350" dirty="0"/>
                <a:t>・</a:t>
              </a:r>
              <a:endParaRPr kumimoji="1" lang="en-US" altLang="ja-JP" sz="1350" dirty="0"/>
            </a:p>
            <a:p>
              <a:pPr algn="ctr"/>
              <a:r>
                <a:rPr kumimoji="1" lang="ja-JP" altLang="en-US" sz="1350" dirty="0"/>
                <a:t>・</a:t>
              </a:r>
              <a:endParaRPr kumimoji="1" lang="en-US" altLang="ja-JP" sz="1350" dirty="0"/>
            </a:p>
            <a:p>
              <a:pPr algn="ctr"/>
              <a:r>
                <a:rPr lang="en-US" altLang="ja-JP" sz="1350" dirty="0"/>
                <a:t>[0.0067, -0.3421, … , 0.0345]]</a:t>
              </a:r>
              <a:endParaRPr kumimoji="1" lang="ja-JP" altLang="en-US" sz="1350" dirty="0"/>
            </a:p>
          </p:txBody>
        </p:sp>
        <p:sp>
          <p:nvSpPr>
            <p:cNvPr id="10" name="正方形/長方形 9">
              <a:extLst>
                <a:ext uri="{FF2B5EF4-FFF2-40B4-BE49-F238E27FC236}">
                  <a16:creationId xmlns:a16="http://schemas.microsoft.com/office/drawing/2014/main" id="{3E265851-E25C-4C32-8F86-9A963A687AB1}"/>
                </a:ext>
              </a:extLst>
            </p:cNvPr>
            <p:cNvSpPr/>
            <p:nvPr/>
          </p:nvSpPr>
          <p:spPr>
            <a:xfrm>
              <a:off x="-167511" y="5775719"/>
              <a:ext cx="3804247"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a:t>
              </a:r>
              <a:r>
                <a:rPr kumimoji="1" lang="en-US" altLang="ja-JP" dirty="0"/>
                <a:t>300)</a:t>
              </a:r>
              <a:endParaRPr kumimoji="1" lang="ja-JP" altLang="en-US" dirty="0"/>
            </a:p>
          </p:txBody>
        </p:sp>
        <p:sp>
          <p:nvSpPr>
            <p:cNvPr id="11" name="矢印: 下 10">
              <a:extLst>
                <a:ext uri="{FF2B5EF4-FFF2-40B4-BE49-F238E27FC236}">
                  <a16:creationId xmlns:a16="http://schemas.microsoft.com/office/drawing/2014/main" id="{493DFD1F-2DD7-44CF-B830-754B4B0A902F}"/>
                </a:ext>
              </a:extLst>
            </p:cNvPr>
            <p:cNvSpPr/>
            <p:nvPr/>
          </p:nvSpPr>
          <p:spPr>
            <a:xfrm rot="16200000">
              <a:off x="3272212" y="4444764"/>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a:extLst>
                <a:ext uri="{FF2B5EF4-FFF2-40B4-BE49-F238E27FC236}">
                  <a16:creationId xmlns:a16="http://schemas.microsoft.com/office/drawing/2014/main" id="{FC65F488-F3D1-4751-8171-D6067EE098CF}"/>
                </a:ext>
              </a:extLst>
            </p:cNvPr>
            <p:cNvSpPr txBox="1"/>
            <p:nvPr/>
          </p:nvSpPr>
          <p:spPr>
            <a:xfrm>
              <a:off x="4037621" y="3245405"/>
              <a:ext cx="1185899" cy="415498"/>
            </a:xfrm>
            <a:prstGeom prst="rect">
              <a:avLst/>
            </a:prstGeom>
            <a:noFill/>
          </p:spPr>
          <p:txBody>
            <a:bodyPr wrap="square" rtlCol="0">
              <a:spAutoFit/>
            </a:bodyPr>
            <a:lstStyle/>
            <a:p>
              <a:pPr algn="ctr"/>
              <a:r>
                <a:rPr kumimoji="1" lang="en-US" altLang="ja-JP" sz="2100" dirty="0"/>
                <a:t>[</a:t>
              </a:r>
              <a:r>
                <a:rPr kumimoji="1" lang="ja-JP" altLang="en-US" sz="2100" dirty="0"/>
                <a:t>識別器</a:t>
              </a:r>
              <a:r>
                <a:rPr kumimoji="1" lang="en-US" altLang="ja-JP" sz="2100" dirty="0"/>
                <a:t>]</a:t>
              </a:r>
              <a:endParaRPr kumimoji="1" lang="ja-JP" altLang="en-US" sz="2100" dirty="0"/>
            </a:p>
          </p:txBody>
        </p:sp>
        <p:sp>
          <p:nvSpPr>
            <p:cNvPr id="13" name="楕円 12">
              <a:extLst>
                <a:ext uri="{FF2B5EF4-FFF2-40B4-BE49-F238E27FC236}">
                  <a16:creationId xmlns:a16="http://schemas.microsoft.com/office/drawing/2014/main" id="{FAF21566-D83C-4586-BF8B-755EED887D42}"/>
                </a:ext>
              </a:extLst>
            </p:cNvPr>
            <p:cNvSpPr/>
            <p:nvPr/>
          </p:nvSpPr>
          <p:spPr>
            <a:xfrm>
              <a:off x="4297194" y="362853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14" name="楕円 13">
              <a:extLst>
                <a:ext uri="{FF2B5EF4-FFF2-40B4-BE49-F238E27FC236}">
                  <a16:creationId xmlns:a16="http://schemas.microsoft.com/office/drawing/2014/main" id="{ECA4A262-0E89-4B1B-A2ED-B3AEEFB7F2C5}"/>
                </a:ext>
              </a:extLst>
            </p:cNvPr>
            <p:cNvSpPr/>
            <p:nvPr/>
          </p:nvSpPr>
          <p:spPr>
            <a:xfrm>
              <a:off x="4284340" y="4598006"/>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SVM</a:t>
              </a:r>
              <a:endParaRPr kumimoji="1" lang="ja-JP" altLang="en-US" sz="1100" b="1" dirty="0"/>
            </a:p>
          </p:txBody>
        </p:sp>
        <p:sp>
          <p:nvSpPr>
            <p:cNvPr id="15" name="楕円 14">
              <a:extLst>
                <a:ext uri="{FF2B5EF4-FFF2-40B4-BE49-F238E27FC236}">
                  <a16:creationId xmlns:a16="http://schemas.microsoft.com/office/drawing/2014/main" id="{D7ADF2F7-C9DE-449F-9C8F-7A2FAE3602D3}"/>
                </a:ext>
              </a:extLst>
            </p:cNvPr>
            <p:cNvSpPr/>
            <p:nvPr/>
          </p:nvSpPr>
          <p:spPr>
            <a:xfrm>
              <a:off x="4297194" y="5610401"/>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RF</a:t>
              </a:r>
              <a:endParaRPr kumimoji="1" lang="ja-JP" altLang="en-US" b="1" dirty="0"/>
            </a:p>
          </p:txBody>
        </p:sp>
        <p:sp>
          <p:nvSpPr>
            <p:cNvPr id="16" name="矢印: 下 15">
              <a:extLst>
                <a:ext uri="{FF2B5EF4-FFF2-40B4-BE49-F238E27FC236}">
                  <a16:creationId xmlns:a16="http://schemas.microsoft.com/office/drawing/2014/main" id="{3AAF6247-298A-4C4C-8F3B-2AD8521F5D85}"/>
                </a:ext>
              </a:extLst>
            </p:cNvPr>
            <p:cNvSpPr/>
            <p:nvPr/>
          </p:nvSpPr>
          <p:spPr>
            <a:xfrm rot="16200000">
              <a:off x="5548727" y="4461029"/>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テキスト ボックス 16">
              <a:extLst>
                <a:ext uri="{FF2B5EF4-FFF2-40B4-BE49-F238E27FC236}">
                  <a16:creationId xmlns:a16="http://schemas.microsoft.com/office/drawing/2014/main" id="{FDAA08AB-673A-4EC3-A729-42679C412040}"/>
                </a:ext>
              </a:extLst>
            </p:cNvPr>
            <p:cNvSpPr txBox="1"/>
            <p:nvPr/>
          </p:nvSpPr>
          <p:spPr>
            <a:xfrm>
              <a:off x="5340172" y="4281041"/>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8" name="テキスト ボックス 17">
              <a:extLst>
                <a:ext uri="{FF2B5EF4-FFF2-40B4-BE49-F238E27FC236}">
                  <a16:creationId xmlns:a16="http://schemas.microsoft.com/office/drawing/2014/main" id="{576CAC41-D506-4A49-894C-B3A9E55143FC}"/>
                </a:ext>
              </a:extLst>
            </p:cNvPr>
            <p:cNvSpPr txBox="1"/>
            <p:nvPr/>
          </p:nvSpPr>
          <p:spPr>
            <a:xfrm>
              <a:off x="4249554" y="4281039"/>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9" name="テキスト ボックス 18">
              <a:extLst>
                <a:ext uri="{FF2B5EF4-FFF2-40B4-BE49-F238E27FC236}">
                  <a16:creationId xmlns:a16="http://schemas.microsoft.com/office/drawing/2014/main" id="{3E01C64C-70B4-4194-9083-F7A142944897}"/>
                </a:ext>
              </a:extLst>
            </p:cNvPr>
            <p:cNvSpPr txBox="1"/>
            <p:nvPr/>
          </p:nvSpPr>
          <p:spPr>
            <a:xfrm>
              <a:off x="4236701" y="5291955"/>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20" name="テキスト ボックス 19">
              <a:extLst>
                <a:ext uri="{FF2B5EF4-FFF2-40B4-BE49-F238E27FC236}">
                  <a16:creationId xmlns:a16="http://schemas.microsoft.com/office/drawing/2014/main" id="{08EEFF1F-5753-49CE-95B2-42CF3D8C30ED}"/>
                </a:ext>
              </a:extLst>
            </p:cNvPr>
            <p:cNvSpPr txBox="1"/>
            <p:nvPr/>
          </p:nvSpPr>
          <p:spPr>
            <a:xfrm>
              <a:off x="6526068" y="3999214"/>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21" name="テキスト ボックス 20">
              <a:extLst>
                <a:ext uri="{FF2B5EF4-FFF2-40B4-BE49-F238E27FC236}">
                  <a16:creationId xmlns:a16="http://schemas.microsoft.com/office/drawing/2014/main" id="{6DF44678-8903-4CD6-9106-0515560AB244}"/>
                </a:ext>
              </a:extLst>
            </p:cNvPr>
            <p:cNvSpPr txBox="1"/>
            <p:nvPr/>
          </p:nvSpPr>
          <p:spPr>
            <a:xfrm>
              <a:off x="6604804" y="3242223"/>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22" name="テキスト ボックス 21">
              <a:extLst>
                <a:ext uri="{FF2B5EF4-FFF2-40B4-BE49-F238E27FC236}">
                  <a16:creationId xmlns:a16="http://schemas.microsoft.com/office/drawing/2014/main" id="{9779F1F8-0854-4DB4-87A5-7C30FAF809FE}"/>
                </a:ext>
              </a:extLst>
            </p:cNvPr>
            <p:cNvSpPr txBox="1"/>
            <p:nvPr/>
          </p:nvSpPr>
          <p:spPr>
            <a:xfrm>
              <a:off x="6526068" y="4924123"/>
              <a:ext cx="1759492" cy="715581"/>
            </a:xfrm>
            <a:prstGeom prst="rect">
              <a:avLst/>
            </a:prstGeom>
            <a:noFill/>
          </p:spPr>
          <p:txBody>
            <a:bodyPr wrap="square" rtlCol="0">
              <a:spAutoFit/>
            </a:bodyPr>
            <a:lstStyle/>
            <a:p>
              <a:pPr algn="ctr"/>
              <a:r>
                <a:rPr kumimoji="1" lang="ja-JP" altLang="en-US" sz="4050" dirty="0">
                  <a:solidFill>
                    <a:schemeClr val="accent3">
                      <a:lumMod val="40000"/>
                      <a:lumOff val="60000"/>
                    </a:schemeClr>
                  </a:solidFill>
                </a:rPr>
                <a:t>その他</a:t>
              </a:r>
            </a:p>
          </p:txBody>
        </p:sp>
        <p:sp>
          <p:nvSpPr>
            <p:cNvPr id="23" name="テキスト ボックス 22">
              <a:extLst>
                <a:ext uri="{FF2B5EF4-FFF2-40B4-BE49-F238E27FC236}">
                  <a16:creationId xmlns:a16="http://schemas.microsoft.com/office/drawing/2014/main" id="{586A7433-E14C-4C29-BD5B-7CDC5F9A7131}"/>
                </a:ext>
              </a:extLst>
            </p:cNvPr>
            <p:cNvSpPr txBox="1"/>
            <p:nvPr/>
          </p:nvSpPr>
          <p:spPr>
            <a:xfrm>
              <a:off x="7011944" y="4668757"/>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grpSp>
      <p:cxnSp>
        <p:nvCxnSpPr>
          <p:cNvPr id="24" name="直線矢印コネクタ 23">
            <a:extLst>
              <a:ext uri="{FF2B5EF4-FFF2-40B4-BE49-F238E27FC236}">
                <a16:creationId xmlns:a16="http://schemas.microsoft.com/office/drawing/2014/main" id="{A044C79F-1051-4DE3-9E3A-3D3F8F4FFE5E}"/>
              </a:ext>
            </a:extLst>
          </p:cNvPr>
          <p:cNvCxnSpPr>
            <a:cxnSpLocks/>
          </p:cNvCxnSpPr>
          <p:nvPr/>
        </p:nvCxnSpPr>
        <p:spPr>
          <a:xfrm flipV="1">
            <a:off x="2854943" y="5405021"/>
            <a:ext cx="817734" cy="6511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40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sp>
            <p:nvSpPr>
              <p:cNvPr id="26" name="コンテンツ プレースホルダー 2">
                <a:extLst>
                  <a:ext uri="{FF2B5EF4-FFF2-40B4-BE49-F238E27FC236}">
                    <a16:creationId xmlns:a16="http://schemas.microsoft.com/office/drawing/2014/main" id="{C26D760F-E333-4659-ACD5-3B028509B812}"/>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26" name="コンテンツ プレースホルダー 2">
                <a:extLst>
                  <a:ext uri="{FF2B5EF4-FFF2-40B4-BE49-F238E27FC236}">
                    <a16:creationId xmlns:a16="http://schemas.microsoft.com/office/drawing/2014/main" id="{C26D760F-E333-4659-ACD5-3B028509B812}"/>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18" name="テキスト ボックス 17">
              <a:extLst>
                <a:ext uri="{FF2B5EF4-FFF2-40B4-BE49-F238E27FC236}">
                  <a16:creationId xmlns:a16="http://schemas.microsoft.com/office/drawing/2014/main" id="{35ABF73B-5A28-484F-9143-365BA297F2DB}"/>
                </a:ext>
              </a:extLst>
            </p:cNvPr>
            <p:cNvSpPr txBox="1"/>
            <p:nvPr/>
          </p:nvSpPr>
          <p:spPr>
            <a:xfrm>
              <a:off x="2143259" y="1760853"/>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0" name="直線矢印コネクタ 19">
              <a:extLst>
                <a:ext uri="{FF2B5EF4-FFF2-40B4-BE49-F238E27FC236}">
                  <a16:creationId xmlns:a16="http://schemas.microsoft.com/office/drawing/2014/main" id="{FC516067-AB30-4FED-9801-B2D36AF72931}"/>
                </a:ext>
              </a:extLst>
            </p:cNvPr>
            <p:cNvCxnSpPr>
              <a:cxnSpLocks/>
              <a:stCxn id="18" idx="2"/>
            </p:cNvCxnSpPr>
            <p:nvPr/>
          </p:nvCxnSpPr>
          <p:spPr>
            <a:xfrm>
              <a:off x="2734585" y="2407184"/>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cxnSp>
        <p:nvCxnSpPr>
          <p:cNvPr id="21" name="直線矢印コネクタ 20">
            <a:extLst>
              <a:ext uri="{FF2B5EF4-FFF2-40B4-BE49-F238E27FC236}">
                <a16:creationId xmlns:a16="http://schemas.microsoft.com/office/drawing/2014/main" id="{4F91C742-BE3E-4EF4-BD85-1260C1BABF03}"/>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460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コンテンツ プレースホルダー 2">
                <a:extLst>
                  <a:ext uri="{FF2B5EF4-FFF2-40B4-BE49-F238E27FC236}">
                    <a16:creationId xmlns:a16="http://schemas.microsoft.com/office/drawing/2014/main" id="{56BFB258-F3B5-44C9-A48A-9CBAF0437291}"/>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30" name="コンテンツ プレースホルダー 2">
                <a:extLst>
                  <a:ext uri="{FF2B5EF4-FFF2-40B4-BE49-F238E27FC236}">
                    <a16:creationId xmlns:a16="http://schemas.microsoft.com/office/drawing/2014/main" id="{56BFB258-F3B5-44C9-A48A-9CBAF0437291}"/>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sp>
        <p:nvSpPr>
          <p:cNvPr id="22" name="思考の吹き出し: 雲形 21">
            <a:extLst>
              <a:ext uri="{FF2B5EF4-FFF2-40B4-BE49-F238E27FC236}">
                <a16:creationId xmlns:a16="http://schemas.microsoft.com/office/drawing/2014/main" id="{12DCC1A8-20CC-42D3-A490-8A8353DF0148}"/>
              </a:ext>
            </a:extLst>
          </p:cNvPr>
          <p:cNvSpPr/>
          <p:nvPr/>
        </p:nvSpPr>
        <p:spPr>
          <a:xfrm>
            <a:off x="3935001" y="2258604"/>
            <a:ext cx="3358597" cy="1915071"/>
          </a:xfrm>
          <a:prstGeom prst="cloudCallout">
            <a:avLst>
              <a:gd name="adj1" fmla="val -47704"/>
              <a:gd name="adj2" fmla="val 77948"/>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4B54B"/>
                </a:solidFill>
              </a:rPr>
              <a:t>時系列</a:t>
            </a:r>
            <a:r>
              <a:rPr kumimoji="1" lang="ja-JP" altLang="en-US" dirty="0"/>
              <a:t>を考慮した</a:t>
            </a:r>
            <a:endParaRPr kumimoji="1" lang="en-US" altLang="ja-JP" dirty="0"/>
          </a:p>
          <a:p>
            <a:pPr algn="ctr"/>
            <a:r>
              <a:rPr kumimoji="1" lang="ja-JP" altLang="en-US" dirty="0"/>
              <a:t>分散表現に変換</a:t>
            </a:r>
            <a:endParaRPr kumimoji="1" lang="en-US" altLang="ja-JP" dirty="0"/>
          </a:p>
          <a:p>
            <a:pPr algn="ctr"/>
            <a:r>
              <a:rPr kumimoji="1" lang="ja-JP" altLang="en-US" dirty="0"/>
              <a:t>できるのでは？</a:t>
            </a:r>
          </a:p>
        </p:txBody>
      </p:sp>
      <p:sp>
        <p:nvSpPr>
          <p:cNvPr id="23" name="テキスト ボックス 22">
            <a:extLst>
              <a:ext uri="{FF2B5EF4-FFF2-40B4-BE49-F238E27FC236}">
                <a16:creationId xmlns:a16="http://schemas.microsoft.com/office/drawing/2014/main" id="{203AFF7D-DD13-478B-BA25-AE90FCB61B99}"/>
              </a:ext>
            </a:extLst>
          </p:cNvPr>
          <p:cNvSpPr txBox="1"/>
          <p:nvPr/>
        </p:nvSpPr>
        <p:spPr>
          <a:xfrm>
            <a:off x="2380405" y="3915607"/>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5" name="直線矢印コネクタ 24">
            <a:extLst>
              <a:ext uri="{FF2B5EF4-FFF2-40B4-BE49-F238E27FC236}">
                <a16:creationId xmlns:a16="http://schemas.microsoft.com/office/drawing/2014/main" id="{0B822D93-F178-4359-9646-44C4D19ECB53}"/>
              </a:ext>
            </a:extLst>
          </p:cNvPr>
          <p:cNvCxnSpPr>
            <a:cxnSpLocks/>
            <a:stCxn id="23" idx="2"/>
          </p:cNvCxnSpPr>
          <p:nvPr/>
        </p:nvCxnSpPr>
        <p:spPr>
          <a:xfrm>
            <a:off x="2971731" y="4561938"/>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2DEB207-4223-46DC-B5D2-622982F45B97}"/>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34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r>
              <a:rPr lang="ja-JP" altLang="en-US" sz="4050" cap="none" dirty="0">
                <a:solidFill>
                  <a:schemeClr val="tx1"/>
                </a:solidFill>
              </a:rPr>
              <a:t> </a:t>
            </a: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&lt;pad&gt;</a:t>
            </a:r>
            <a:endParaRPr kumimoji="1" lang="ja-JP" altLang="en-US" sz="24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085275" cy="646331"/>
          </a:xfrm>
          <a:prstGeom prst="rect">
            <a:avLst/>
          </a:prstGeom>
          <a:noFill/>
        </p:spPr>
        <p:txBody>
          <a:bodyPr wrap="square" rtlCol="0">
            <a:spAutoFit/>
          </a:bodyPr>
          <a:lstStyle/>
          <a:p>
            <a:r>
              <a:rPr kumimoji="1" lang="en-US" altLang="ja-JP" dirty="0"/>
              <a:t>※ </a:t>
            </a:r>
            <a:r>
              <a:rPr kumimoji="1" lang="ja-JP" altLang="en-US" dirty="0"/>
              <a:t>一つの吹き出しを一文とする</a:t>
            </a:r>
            <a:endParaRPr kumimoji="1" lang="en-US" altLang="ja-JP" dirty="0"/>
          </a:p>
          <a:p>
            <a:r>
              <a:rPr kumimoji="1" lang="en-US" altLang="ja-JP" dirty="0"/>
              <a:t>※ &lt;pad&gt; </a:t>
            </a:r>
            <a:r>
              <a:rPr kumimoji="1" lang="ja-JP" altLang="en-US" dirty="0"/>
              <a:t>の分散表現はゼロベクトル</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8034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いえ </a:t>
            </a:r>
            <a:endParaRPr kumimoji="1" lang="en-US" altLang="ja-JP" sz="2400" dirty="0"/>
          </a:p>
          <a:p>
            <a:pPr algn="ctr"/>
            <a:r>
              <a:rPr kumimoji="1" lang="ja-JP" altLang="en-US" sz="2400" dirty="0"/>
              <a:t>大丈夫です</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50572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昨日 </a:t>
            </a:r>
            <a:r>
              <a:rPr kumimoji="1" lang="en-US" altLang="ja-JP" sz="2000" dirty="0"/>
              <a:t>…</a:t>
            </a:r>
          </a:p>
          <a:p>
            <a:pPr algn="ctr"/>
            <a:r>
              <a:rPr kumimoji="1" lang="ja-JP" altLang="en-US" sz="2000" dirty="0"/>
              <a:t>見てたからな</a:t>
            </a:r>
            <a:r>
              <a:rPr kumimoji="1" lang="en-US" altLang="ja-JP" sz="2000" dirty="0"/>
              <a: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951068" cy="369332"/>
          </a:xfrm>
          <a:prstGeom prst="rect">
            <a:avLst/>
          </a:prstGeom>
          <a:noFill/>
        </p:spPr>
        <p:txBody>
          <a:bodyPr wrap="square" rtlCol="0">
            <a:spAutoFit/>
          </a:bodyPr>
          <a:lstStyle/>
          <a:p>
            <a:r>
              <a:rPr kumimoji="1" lang="en-US" altLang="ja-JP" dirty="0"/>
              <a:t>※ </a:t>
            </a:r>
            <a:r>
              <a:rPr kumimoji="1" lang="ja-JP" altLang="en-US" dirty="0"/>
              <a:t>同一の </a:t>
            </a:r>
            <a:r>
              <a:rPr kumimoji="1" lang="en-US" altLang="ja-JP" dirty="0"/>
              <a:t>4 </a:t>
            </a:r>
            <a:r>
              <a:rPr kumimoji="1" lang="ja-JP" altLang="en-US" dirty="0"/>
              <a:t>コマに含まれていれば連続と扱う</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私で何か </a:t>
            </a:r>
            <a:r>
              <a:rPr kumimoji="1" lang="en-US" altLang="ja-JP" sz="2000" dirty="0"/>
              <a:t>…</a:t>
            </a:r>
          </a:p>
          <a:p>
            <a:pPr algn="ctr"/>
            <a:r>
              <a:rPr kumimoji="1" lang="ja-JP" altLang="en-US" sz="2000" dirty="0"/>
              <a:t>あれば言ってね</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3322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&lt;pad&gt;</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Tree>
    <p:extLst>
      <p:ext uri="{BB962C8B-B14F-4D97-AF65-F5344CB8AC3E}">
        <p14:creationId xmlns:p14="http://schemas.microsoft.com/office/powerpoint/2010/main" val="3553593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昨日 </a:t>
            </a:r>
            <a:r>
              <a:rPr kumimoji="1" lang="en-US" altLang="ja-JP" sz="1400" b="1" dirty="0"/>
              <a:t>…</a:t>
            </a:r>
          </a:p>
          <a:p>
            <a:pPr algn="ctr"/>
            <a:r>
              <a:rPr kumimoji="1" lang="ja-JP" altLang="en-US" sz="1400" b="1" dirty="0"/>
              <a:t>見てたからな</a:t>
            </a:r>
            <a:r>
              <a:rPr kumimoji="1" lang="en-US" altLang="ja-JP" sz="1400" b="1" dirty="0"/>
              <a:t>…</a:t>
            </a:r>
            <a:endParaRPr kumimoji="1" lang="ja-JP" altLang="en-US" sz="1400" b="1" dirty="0"/>
          </a:p>
        </p:txBody>
      </p:sp>
    </p:spTree>
    <p:extLst>
      <p:ext uri="{BB962C8B-B14F-4D97-AF65-F5344CB8AC3E}">
        <p14:creationId xmlns:p14="http://schemas.microsoft.com/office/powerpoint/2010/main" val="44475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638933" y="1822686"/>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のシソーラスを用いてデータを拡張</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410668"/>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a:t>
            </a:r>
            <a:endParaRPr lang="ja-JP" altLang="en-US" sz="4050" cap="none" dirty="0">
              <a:solidFill>
                <a:schemeClr val="tx1"/>
              </a:solidFill>
            </a:endParaRP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spTree>
    <p:extLst>
      <p:ext uri="{BB962C8B-B14F-4D97-AF65-F5344CB8AC3E}">
        <p14:creationId xmlns:p14="http://schemas.microsoft.com/office/powerpoint/2010/main" val="81639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 </a:t>
            </a:r>
            <a:r>
              <a:rPr lang="en-US" altLang="ja-JP" sz="2400" dirty="0">
                <a:solidFill>
                  <a:schemeClr val="tx1">
                    <a:lumMod val="95000"/>
                  </a:schemeClr>
                </a:solidFill>
              </a:rPr>
              <a:t>F </a:t>
            </a:r>
            <a:r>
              <a:rPr lang="ja-JP" altLang="en-US" sz="2400" dirty="0">
                <a:solidFill>
                  <a:schemeClr val="tx1">
                    <a:lumMod val="95000"/>
                  </a:schemeClr>
                </a:solidFill>
              </a:rPr>
              <a:t>値</a:t>
            </a:r>
            <a:r>
              <a:rPr lang="en-US" altLang="ja-JP" sz="2400" dirty="0">
                <a:solidFill>
                  <a:schemeClr val="tx1">
                    <a:lumMod val="95000"/>
                  </a:schemeClr>
                </a:solidFill>
              </a:rPr>
              <a:t>							</a:t>
            </a:r>
            <a:r>
              <a:rPr lang="ja-JP" altLang="en-US" sz="2400" dirty="0">
                <a:solidFill>
                  <a:schemeClr val="tx1">
                    <a:lumMod val="95000"/>
                  </a:schemeClr>
                </a:solidFill>
              </a:rPr>
              <a:t>が最大となるエポックを採用</a:t>
            </a: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dirty="0"/>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5.0 </m:t>
                                </m:r>
                                <m:r>
                                  <a:rPr kumimoji="1" lang="en-US" altLang="ja-JP" sz="2000" b="0" i="1" smtClean="0">
                                    <a:latin typeface="Cambria Math" panose="02040503050406030204" pitchFamily="18" charset="0"/>
                                    <a:ea typeface="Cambria Math" panose="02040503050406030204" pitchFamily="18" charset="0"/>
                                  </a:rPr>
                                  <m:t>× </m:t>
                                </m:r>
                                <m:sSup>
                                  <m:sSupPr>
                                    <m:ctrlPr>
                                      <a:rPr kumimoji="1" lang="en-US" altLang="ja-JP" sz="2000" b="0" i="1" smtClean="0">
                                        <a:latin typeface="Cambria Math" panose="02040503050406030204" pitchFamily="18" charset="0"/>
                                        <a:ea typeface="Cambria Math" panose="02040503050406030204" pitchFamily="18" charset="0"/>
                                      </a:rPr>
                                    </m:ctrlPr>
                                  </m:sSupPr>
                                  <m:e>
                                    <m:r>
                                      <a:rPr kumimoji="1" lang="en-US" altLang="ja-JP" sz="2000" b="0" i="1" smtClean="0">
                                        <a:latin typeface="Cambria Math" panose="02040503050406030204" pitchFamily="18" charset="0"/>
                                        <a:ea typeface="Cambria Math" panose="02040503050406030204" pitchFamily="18" charset="0"/>
                                      </a:rPr>
                                      <m:t>10</m:t>
                                    </m:r>
                                  </m:e>
                                  <m:sup>
                                    <m:r>
                                      <a:rPr kumimoji="1" lang="en-US" altLang="ja-JP" sz="2000" b="0" i="1" smtClean="0">
                                        <a:latin typeface="Cambria Math" panose="02040503050406030204" pitchFamily="18" charset="0"/>
                                        <a:ea typeface="Cambria Math" panose="02040503050406030204" pitchFamily="18" charset="0"/>
                                      </a:rPr>
                                      <m:t>−6</m:t>
                                    </m:r>
                                  </m:sup>
                                </m:sSup>
                              </m:oMath>
                            </m:oMathPara>
                          </a14:m>
                          <a:endParaRPr kumimoji="1" lang="ja-JP" altLang="en-US" sz="1800" dirty="0"/>
                        </a:p>
                      </a:txBody>
                      <a:tcPr marL="68580" marR="68580" marT="34290" marB="34290" anchor="ct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endParaRPr lang="ja-JP"/>
                        </a:p>
                      </a:txBody>
                      <a:tcPr marL="68580" marR="68580" marT="34290" marB="34290" anchor="ctr">
                        <a:blipFill>
                          <a:blip r:embed="rId3"/>
                          <a:stretch>
                            <a:fillRect l="-100741" t="-424242" r="-1111" b="-374242"/>
                          </a:stretch>
                        </a:blipFill>
                      </a:tcP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900942615"/>
              </p:ext>
            </p:extLst>
          </p:nvPr>
        </p:nvGraphicFramePr>
        <p:xfrm>
          <a:off x="4991714" y="1799645"/>
          <a:ext cx="3293844" cy="219456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実験１</a:t>
                      </a:r>
                      <a:r>
                        <a:rPr kumimoji="1" lang="en-US" altLang="ja-JP" sz="2100" dirty="0"/>
                        <a:t>] 3</a:t>
                      </a:r>
                      <a:r>
                        <a:rPr kumimoji="1" lang="ja-JP" altLang="en-US" sz="2100" dirty="0"/>
                        <a:t>層</a:t>
                      </a:r>
                      <a:r>
                        <a:rPr kumimoji="1" lang="en-US" altLang="ja-JP" sz="2100" dirty="0"/>
                        <a:t>MLP</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dirty="0"/>
                        <a:t>300</a:t>
                      </a:r>
                      <a:endParaRPr kumimoji="1" lang="ja-JP" altLang="en-US" sz="2000" b="1"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dirty="0"/>
                        <a:t>30</a:t>
                      </a:r>
                      <a:endParaRPr kumimoji="1" lang="ja-JP" altLang="en-US" sz="2000" b="1" dirty="0"/>
                    </a:p>
                  </a:txBody>
                  <a:tcPr marL="68580" marR="68580" marT="34290" marB="34290" anchor="ctr"/>
                </a:tc>
                <a:extLst>
                  <a:ext uri="{0D108BD9-81ED-4DB2-BD59-A6C34878D82A}">
                    <a16:rowId xmlns:a16="http://schemas.microsoft.com/office/drawing/2014/main" val="3505142670"/>
                  </a:ext>
                </a:extLst>
              </a:tr>
              <a:tr h="342900">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2000" b="1" dirty="0"/>
                        <a:t>2</a:t>
                      </a:r>
                      <a:endParaRPr kumimoji="1" lang="ja-JP" altLang="en-US" sz="2000" b="1" dirty="0"/>
                    </a:p>
                  </a:txBody>
                  <a:tcPr marL="68580" marR="68580" marT="34290" marB="34290" anchor="ctr"/>
                </a:tc>
                <a:extLst>
                  <a:ext uri="{0D108BD9-81ED-4DB2-BD59-A6C34878D82A}">
                    <a16:rowId xmlns:a16="http://schemas.microsoft.com/office/drawing/2014/main" val="113665957"/>
                  </a:ext>
                </a:extLst>
              </a:tr>
              <a:tr h="342900">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800"/>
                        <a:t>tanh </a:t>
                      </a:r>
                      <a:r>
                        <a:rPr kumimoji="1" lang="en-US" altLang="ja-JP" sz="1800" baseline="50000"/>
                        <a:t>*1</a:t>
                      </a:r>
                      <a:endParaRPr kumimoji="1" lang="en-US" altLang="ja-JP" sz="1800"/>
                    </a:p>
                  </a:txBody>
                  <a:tcPr marL="68580" marR="68580" marT="34290" marB="34290" anchor="ctr"/>
                </a:tc>
                <a:extLst>
                  <a:ext uri="{0D108BD9-81ED-4DB2-BD59-A6C34878D82A}">
                    <a16:rowId xmlns:a16="http://schemas.microsoft.com/office/drawing/2014/main" val="4139072511"/>
                  </a:ext>
                </a:extLst>
              </a:tr>
              <a:tr h="342900">
                <a:tc>
                  <a:txBody>
                    <a:bodyPr/>
                    <a:lstStyle/>
                    <a:p>
                      <a:pPr algn="ctr"/>
                      <a:r>
                        <a:rPr kumimoji="1" lang="ja-JP" altLang="en-US" sz="1600" b="1" dirty="0"/>
                        <a:t>ドロップアウト率</a:t>
                      </a:r>
                    </a:p>
                  </a:txBody>
                  <a:tcPr marL="68580" marR="68580" marT="34290" marB="34290" anchor="ctr"/>
                </a:tc>
                <a:tc>
                  <a:txBody>
                    <a:bodyPr/>
                    <a:lstStyle/>
                    <a:p>
                      <a:pPr algn="ctr"/>
                      <a:r>
                        <a:rPr kumimoji="1" lang="en-US" altLang="ja-JP" sz="1800"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6271115" y="4011952"/>
            <a:ext cx="2014445" cy="300082"/>
          </a:xfrm>
          <a:prstGeom prst="rect">
            <a:avLst/>
          </a:prstGeom>
          <a:noFill/>
        </p:spPr>
        <p:txBody>
          <a:bodyPr wrap="square" rtlCol="0">
            <a:spAutoFit/>
          </a:bodyPr>
          <a:lstStyle/>
          <a:p>
            <a:r>
              <a:rPr kumimoji="1" lang="en-US" altLang="ja-JP" sz="1350" dirty="0"/>
              <a:t>*1 </a:t>
            </a:r>
            <a:r>
              <a:rPr kumimoji="1" lang="ja-JP" altLang="en-US" sz="1350" dirty="0"/>
              <a:t>出力層では</a:t>
            </a:r>
            <a:r>
              <a:rPr kumimoji="1" lang="en-US" altLang="ja-JP" sz="1350" dirty="0" err="1"/>
              <a:t>softmax</a:t>
            </a:r>
            <a:endParaRPr kumimoji="1" lang="ja-JP" altLang="en-US" sz="1350" dirty="0"/>
          </a:p>
        </p:txBody>
      </p:sp>
      <p:graphicFrame>
        <p:nvGraphicFramePr>
          <p:cNvPr id="8" name="表 7">
            <a:extLst>
              <a:ext uri="{FF2B5EF4-FFF2-40B4-BE49-F238E27FC236}">
                <a16:creationId xmlns:a16="http://schemas.microsoft.com/office/drawing/2014/main" id="{E72E4203-1E33-41E4-9E64-2B83B90F254A}"/>
              </a:ext>
            </a:extLst>
          </p:cNvPr>
          <p:cNvGraphicFramePr>
            <a:graphicFrameLocks noGrp="1"/>
          </p:cNvGraphicFramePr>
          <p:nvPr>
            <p:extLst>
              <p:ext uri="{D42A27DB-BD31-4B8C-83A1-F6EECF244321}">
                <p14:modId xmlns:p14="http://schemas.microsoft.com/office/powerpoint/2010/main" val="1741575202"/>
              </p:ext>
            </p:extLst>
          </p:nvPr>
        </p:nvGraphicFramePr>
        <p:xfrm>
          <a:off x="4991714" y="4364083"/>
          <a:ext cx="3293844" cy="113538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実験２</a:t>
                      </a:r>
                      <a:r>
                        <a:rPr kumimoji="1" lang="en-US" altLang="ja-JP" sz="2100" dirty="0"/>
                        <a:t>] LSTM</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505142670"/>
                  </a:ext>
                </a:extLst>
              </a:tr>
            </a:tbl>
          </a:graphicData>
        </a:graphic>
      </p:graphicFrame>
    </p:spTree>
    <p:extLst>
      <p:ext uri="{BB962C8B-B14F-4D97-AF65-F5344CB8AC3E}">
        <p14:creationId xmlns:p14="http://schemas.microsoft.com/office/powerpoint/2010/main" val="1825257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3" name="テキスト ボックス 2">
            <a:extLst>
              <a:ext uri="{FF2B5EF4-FFF2-40B4-BE49-F238E27FC236}">
                <a16:creationId xmlns:a16="http://schemas.microsoft.com/office/drawing/2014/main" id="{AF36D5BE-FE49-45CE-8BBC-0E5CAF549DDD}"/>
              </a:ext>
            </a:extLst>
          </p:cNvPr>
          <p:cNvSpPr txBox="1"/>
          <p:nvPr/>
        </p:nvSpPr>
        <p:spPr>
          <a:xfrm>
            <a:off x="1088967" y="2069869"/>
            <a:ext cx="7040880" cy="2492990"/>
          </a:xfrm>
          <a:prstGeom prst="rect">
            <a:avLst/>
          </a:prstGeom>
          <a:noFill/>
        </p:spPr>
        <p:txBody>
          <a:bodyPr wrap="square" rtlCol="0">
            <a:spAutoFit/>
          </a:bodyPr>
          <a:lstStyle/>
          <a:p>
            <a:r>
              <a:rPr kumimoji="1" lang="ja-JP" altLang="en-US" sz="3600" dirty="0"/>
              <a:t>クラス重み</a:t>
            </a:r>
            <a:endParaRPr kumimoji="1" lang="en-US" altLang="ja-JP" sz="3600" dirty="0"/>
          </a:p>
          <a:p>
            <a:endParaRPr kumimoji="1" lang="en-US" altLang="ja-JP" sz="2000" dirty="0"/>
          </a:p>
          <a:p>
            <a:r>
              <a:rPr kumimoji="1" lang="ja-JP" altLang="en-US" sz="2000" dirty="0"/>
              <a:t>多くのタッチにおいて</a:t>
            </a:r>
            <a:r>
              <a:rPr kumimoji="1" lang="en-US" altLang="ja-JP" sz="2000" dirty="0"/>
              <a:t>,</a:t>
            </a:r>
          </a:p>
          <a:p>
            <a:r>
              <a:rPr kumimoji="1" lang="ja-JP" altLang="en-US" sz="2000" dirty="0"/>
              <a:t>正例は負例に対してデータ数が非常に少ない不均衡データ</a:t>
            </a:r>
            <a:endParaRPr kumimoji="1" lang="en-US" altLang="ja-JP" sz="2000" dirty="0"/>
          </a:p>
          <a:p>
            <a:endParaRPr kumimoji="1" lang="en-US" altLang="ja-JP" sz="2000" dirty="0"/>
          </a:p>
          <a:p>
            <a:pPr marL="342900" indent="-342900">
              <a:buFont typeface="Symbol" panose="05050102010706020507" pitchFamily="18" charset="2"/>
              <a:buChar char="Þ"/>
            </a:pPr>
            <a:r>
              <a:rPr kumimoji="1" lang="ja-JP" altLang="en-US" sz="2000" dirty="0"/>
              <a:t>訓練用データにおける各ラベルのデータ数の逆数を</a:t>
            </a:r>
            <a:r>
              <a:rPr kumimoji="1" lang="en-US" altLang="ja-JP" sz="2000" dirty="0"/>
              <a:t>       </a:t>
            </a:r>
            <a:r>
              <a:rPr kumimoji="1" lang="ja-JP" altLang="en-US" sz="2000" dirty="0"/>
              <a:t>クラス重みとして設定</a:t>
            </a:r>
            <a:endParaRPr kumimoji="1" lang="en-US" altLang="ja-JP" sz="2000" dirty="0"/>
          </a:p>
        </p:txBody>
      </p:sp>
      <p:sp>
        <p:nvSpPr>
          <p:cNvPr id="9" name="スライド番号プレースホルダー 4">
            <a:extLst>
              <a:ext uri="{FF2B5EF4-FFF2-40B4-BE49-F238E27FC236}">
                <a16:creationId xmlns:a16="http://schemas.microsoft.com/office/drawing/2014/main" id="{180A757A-5D3D-4FFE-8BE4-C2E6F1417098}"/>
              </a:ext>
            </a:extLst>
          </p:cNvPr>
          <p:cNvSpPr>
            <a:spLocks noGrp="1"/>
          </p:cNvSpPr>
          <p:nvPr>
            <p:ph type="sldNum" sz="quarter" idx="12"/>
          </p:nvPr>
        </p:nvSpPr>
        <p:spPr>
          <a:xfrm>
            <a:off x="7144338" y="6178260"/>
            <a:ext cx="1186347" cy="365125"/>
          </a:xfrm>
        </p:spPr>
        <p:txBody>
          <a:bodyPr/>
          <a:lstStyle/>
          <a:p>
            <a:fld id="{84E5AB44-6C43-4864-84E5-D75B94A07FCF}" type="slidenum">
              <a:rPr kumimoji="1" lang="ja-JP" altLang="en-US" smtClean="0"/>
              <a:t>35</a:t>
            </a:fld>
            <a:endParaRPr kumimoji="1" lang="ja-JP" altLang="en-US" dirty="0"/>
          </a:p>
        </p:txBody>
      </p:sp>
    </p:spTree>
    <p:extLst>
      <p:ext uri="{BB962C8B-B14F-4D97-AF65-F5344CB8AC3E}">
        <p14:creationId xmlns:p14="http://schemas.microsoft.com/office/powerpoint/2010/main" val="3416545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617069539"/>
              </p:ext>
            </p:extLst>
          </p:nvPr>
        </p:nvGraphicFramePr>
        <p:xfrm>
          <a:off x="2080230" y="1677277"/>
          <a:ext cx="4981161" cy="4022480"/>
        </p:xfrm>
        <a:graphic>
          <a:graphicData uri="http://schemas.openxmlformats.org/drawingml/2006/table">
            <a:tbl>
              <a:tblPr firstRow="1" lastRow="1" bandRow="1">
                <a:tableStyleId>{BDBED569-4797-4DF1-A0F4-6AAB3CD982D8}</a:tableStyleId>
              </a:tblPr>
              <a:tblGrid>
                <a:gridCol w="1943700">
                  <a:extLst>
                    <a:ext uri="{9D8B030D-6E8A-4147-A177-3AD203B41FA5}">
                      <a16:colId xmlns:a16="http://schemas.microsoft.com/office/drawing/2014/main" val="498377033"/>
                    </a:ext>
                  </a:extLst>
                </a:gridCol>
                <a:gridCol w="1012487">
                  <a:extLst>
                    <a:ext uri="{9D8B030D-6E8A-4147-A177-3AD203B41FA5}">
                      <a16:colId xmlns:a16="http://schemas.microsoft.com/office/drawing/2014/main" val="3744778616"/>
                    </a:ext>
                  </a:extLst>
                </a:gridCol>
                <a:gridCol w="1012487">
                  <a:extLst>
                    <a:ext uri="{9D8B030D-6E8A-4147-A177-3AD203B41FA5}">
                      <a16:colId xmlns:a16="http://schemas.microsoft.com/office/drawing/2014/main" val="275125406"/>
                    </a:ext>
                  </a:extLst>
                </a:gridCol>
                <a:gridCol w="1012487">
                  <a:extLst>
                    <a:ext uri="{9D8B030D-6E8A-4147-A177-3AD203B41FA5}">
                      <a16:colId xmlns:a16="http://schemas.microsoft.com/office/drawing/2014/main" val="2369696305"/>
                    </a:ext>
                  </a:extLst>
                </a:gridCol>
              </a:tblGrid>
              <a:tr h="605798">
                <a:tc rowSpan="2">
                  <a:txBody>
                    <a:bodyPr/>
                    <a:lstStyle/>
                    <a:p>
                      <a:pPr algn="ctr"/>
                      <a:r>
                        <a:rPr kumimoji="1" lang="ja-JP" altLang="en-US" sz="2100" dirty="0">
                          <a:solidFill>
                            <a:schemeClr val="tx1"/>
                          </a:solidFill>
                        </a:rPr>
                        <a:t>識別器</a:t>
                      </a: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6738">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r>
                        <a:rPr kumimoji="1" lang="en-US" altLang="ja-JP" sz="1800" b="1" baseline="50000" dirty="0">
                          <a:solidFill>
                            <a:schemeClr val="tx1"/>
                          </a:solidFill>
                        </a:rPr>
                        <a:t>*1</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9986">
                <a:tc>
                  <a:txBody>
                    <a:bodyPr/>
                    <a:lstStyle/>
                    <a:p>
                      <a:pPr algn="ctr"/>
                      <a:r>
                        <a:rPr kumimoji="1" lang="en-US" altLang="ja-JP" sz="2400" b="1" dirty="0"/>
                        <a:t>MLP</a:t>
                      </a:r>
                      <a:endParaRPr kumimoji="1" lang="ja-JP" altLang="en-US" sz="2400" b="1" dirty="0"/>
                    </a:p>
                  </a:txBody>
                  <a:tcPr marL="68580" marR="68580" marT="34290" marB="34290" anchor="ctr"/>
                </a:tc>
                <a:tc>
                  <a:txBody>
                    <a:bodyPr/>
                    <a:lstStyle/>
                    <a:p>
                      <a:pPr algn="ctr"/>
                      <a:r>
                        <a:rPr kumimoji="1" lang="en-US" altLang="ja-JP" sz="2000" u="none" dirty="0">
                          <a:solidFill>
                            <a:schemeClr val="tx1"/>
                          </a:solidFill>
                        </a:rPr>
                        <a:t>0.66</a:t>
                      </a:r>
                      <a:endParaRPr kumimoji="1" lang="ja-JP" altLang="en-US" sz="2000" u="none" dirty="0">
                        <a:solidFill>
                          <a:schemeClr val="tx1"/>
                        </a:solidFill>
                      </a:endParaRPr>
                    </a:p>
                  </a:txBody>
                  <a:tcPr marL="68580" marR="68580" marT="34290" marB="34290" anchor="ctr"/>
                </a:tc>
                <a:tc>
                  <a:txBody>
                    <a:bodyPr/>
                    <a:lstStyle/>
                    <a:p>
                      <a:pPr algn="ctr"/>
                      <a:r>
                        <a:rPr kumimoji="1" lang="en-US" altLang="ja-JP" sz="2000" b="1" u="none" dirty="0">
                          <a:solidFill>
                            <a:srgbClr val="F4B54B"/>
                          </a:solidFill>
                        </a:rPr>
                        <a:t>0.32</a:t>
                      </a:r>
                      <a:endParaRPr kumimoji="1" lang="ja-JP" altLang="en-US" sz="2000" b="1" u="none" dirty="0">
                        <a:solidFill>
                          <a:srgbClr val="F4B54B"/>
                        </a:solidFill>
                      </a:endParaRPr>
                    </a:p>
                  </a:txBody>
                  <a:tcPr marL="68580" marR="68580" marT="34290" marB="34290" anchor="ctr"/>
                </a:tc>
                <a:tc>
                  <a:txBody>
                    <a:bodyPr/>
                    <a:lstStyle/>
                    <a:p>
                      <a:pPr algn="ctr"/>
                      <a:r>
                        <a:rPr kumimoji="1" lang="en-US" altLang="ja-JP" sz="2000" b="1" u="none" dirty="0">
                          <a:solidFill>
                            <a:srgbClr val="F4B54B"/>
                          </a:solidFill>
                        </a:rPr>
                        <a:t>0.31</a:t>
                      </a:r>
                      <a:endParaRPr kumimoji="1" lang="ja-JP" altLang="en-US" sz="20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9986">
                <a:tc>
                  <a:txBody>
                    <a:bodyPr/>
                    <a:lstStyle/>
                    <a:p>
                      <a:pPr algn="ctr"/>
                      <a:r>
                        <a:rPr kumimoji="1" lang="en-US" altLang="ja-JP" sz="2400" b="1" dirty="0"/>
                        <a:t>SVM</a:t>
                      </a:r>
                      <a:endParaRPr kumimoji="1" lang="ja-JP" altLang="en-US" sz="2400" b="1" dirty="0"/>
                    </a:p>
                  </a:txBody>
                  <a:tcPr marL="68580" marR="68580" marT="34290" marB="34290" anchor="ctr"/>
                </a:tc>
                <a:tc>
                  <a:txBody>
                    <a:bodyPr/>
                    <a:lstStyle/>
                    <a:p>
                      <a:pPr algn="ctr"/>
                      <a:r>
                        <a:rPr kumimoji="1" lang="en-US" altLang="ja-JP" sz="2000" dirty="0">
                          <a:solidFill>
                            <a:schemeClr val="tx1"/>
                          </a:solidFill>
                        </a:rPr>
                        <a:t>0.65</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3505142670"/>
                  </a:ext>
                </a:extLst>
              </a:tr>
              <a:tr h="699986">
                <a:tc>
                  <a:txBody>
                    <a:bodyPr/>
                    <a:lstStyle/>
                    <a:p>
                      <a:pPr algn="ctr"/>
                      <a:r>
                        <a:rPr kumimoji="1" lang="en-US" altLang="ja-JP" sz="1800" b="1" dirty="0"/>
                        <a:t>Random Forest</a:t>
                      </a:r>
                      <a:endParaRPr kumimoji="1" lang="ja-JP" altLang="en-US" sz="1800" b="1" dirty="0"/>
                    </a:p>
                  </a:txBody>
                  <a:tcPr marL="68580" marR="68580" marT="34290" marB="34290" anchor="ctr"/>
                </a:tc>
                <a:tc>
                  <a:txBody>
                    <a:bodyPr/>
                    <a:lstStyle/>
                    <a:p>
                      <a:pPr algn="ctr"/>
                      <a:r>
                        <a:rPr kumimoji="1" lang="en-US" altLang="ja-JP" sz="2000" dirty="0">
                          <a:solidFill>
                            <a:schemeClr val="tx1"/>
                          </a:solidFill>
                        </a:rPr>
                        <a:t>0.67</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0.20</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627953592"/>
                  </a:ext>
                </a:extLst>
              </a:tr>
              <a:tr h="699986">
                <a:tc>
                  <a:txBody>
                    <a:bodyPr/>
                    <a:lstStyle/>
                    <a:p>
                      <a:pPr algn="ctr"/>
                      <a:r>
                        <a:rPr kumimoji="1" lang="ja-JP" altLang="en-US" sz="2000" b="1" dirty="0"/>
                        <a:t>ベースライン</a:t>
                      </a:r>
                      <a:r>
                        <a:rPr kumimoji="1" lang="en-US" altLang="ja-JP" sz="2000" b="1" baseline="50000" dirty="0"/>
                        <a:t>*3</a:t>
                      </a:r>
                      <a:endParaRPr kumimoji="1" lang="ja-JP" altLang="en-US" sz="2000" b="1"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7061391" y="1677274"/>
            <a:ext cx="1836254" cy="3993401"/>
          </a:xfrm>
          <a:prstGeom prst="rect">
            <a:avLst/>
          </a:prstGeom>
          <a:noFill/>
        </p:spPr>
        <p:txBody>
          <a:bodyPr wrap="square" rtlCol="0">
            <a:spAutoFit/>
          </a:bodyPr>
          <a:lstStyle/>
          <a:p>
            <a:r>
              <a:rPr kumimoji="1" lang="en-US" altLang="ja-JP" sz="1600" b="1" dirty="0"/>
              <a:t>*1 </a:t>
            </a:r>
          </a:p>
          <a:p>
            <a:r>
              <a:rPr kumimoji="1" lang="en-US" altLang="ja-JP" sz="1600" b="1" dirty="0"/>
              <a:t>Recall: </a:t>
            </a:r>
          </a:p>
          <a:p>
            <a:endParaRPr kumimoji="1" lang="en-US" altLang="ja-JP" sz="1600" b="1" dirty="0"/>
          </a:p>
          <a:p>
            <a:r>
              <a:rPr kumimoji="1" lang="ja-JP" altLang="en-US" sz="1600" b="1" dirty="0"/>
              <a:t>正例の再現率</a:t>
            </a:r>
            <a:endParaRPr kumimoji="1" lang="en-US" altLang="ja-JP" sz="1600" b="1" dirty="0"/>
          </a:p>
          <a:p>
            <a:r>
              <a:rPr kumimoji="1" lang="en-US" altLang="ja-JP" sz="1600" b="1" dirty="0"/>
              <a:t>-------------------</a:t>
            </a:r>
          </a:p>
          <a:p>
            <a:r>
              <a:rPr kumimoji="1" lang="en-US" altLang="ja-JP" sz="1600" b="1" dirty="0"/>
              <a:t>*2 </a:t>
            </a:r>
          </a:p>
          <a:p>
            <a:r>
              <a:rPr kumimoji="1" lang="en-US" altLang="ja-JP" sz="1600" b="1" dirty="0"/>
              <a:t>F </a:t>
            </a:r>
            <a:r>
              <a:rPr kumimoji="1" lang="ja-JP" altLang="en-US" sz="1600" b="1" dirty="0"/>
              <a:t>値</a:t>
            </a:r>
            <a:r>
              <a:rPr kumimoji="1" lang="en-US" altLang="ja-JP" sz="1600" b="1" dirty="0"/>
              <a:t>: </a:t>
            </a:r>
          </a:p>
          <a:p>
            <a:endParaRPr kumimoji="1" lang="en-US" altLang="ja-JP" sz="1600" b="1" dirty="0"/>
          </a:p>
          <a:p>
            <a:r>
              <a:rPr kumimoji="1" lang="ja-JP" altLang="en-US" sz="1600" b="1" dirty="0"/>
              <a:t>正例の </a:t>
            </a:r>
            <a:r>
              <a:rPr kumimoji="1" lang="en-US" altLang="ja-JP" sz="1600" b="1" dirty="0"/>
              <a:t>F </a:t>
            </a:r>
            <a:r>
              <a:rPr kumimoji="1" lang="ja-JP" altLang="en-US" sz="1600" b="1" dirty="0"/>
              <a:t>値</a:t>
            </a:r>
            <a:endParaRPr kumimoji="1" lang="en-US" altLang="ja-JP" sz="1600" b="1" dirty="0"/>
          </a:p>
          <a:p>
            <a:r>
              <a:rPr kumimoji="1" lang="en-US" altLang="ja-JP" sz="1600" b="1" dirty="0"/>
              <a:t>-------------------</a:t>
            </a:r>
          </a:p>
          <a:p>
            <a:r>
              <a:rPr kumimoji="1" lang="en-US" altLang="ja-JP" sz="1600" b="1" dirty="0"/>
              <a:t>*3</a:t>
            </a:r>
          </a:p>
          <a:p>
            <a:r>
              <a:rPr kumimoji="1" lang="ja-JP" altLang="en-US" sz="1600" b="1" dirty="0"/>
              <a:t>ベースライン</a:t>
            </a:r>
            <a:r>
              <a:rPr kumimoji="1" lang="en-US" altLang="ja-JP" sz="1600" b="1" dirty="0"/>
              <a:t>:</a:t>
            </a:r>
          </a:p>
          <a:p>
            <a:endParaRPr kumimoji="1" lang="en-US" altLang="ja-JP" sz="1600" b="1" dirty="0"/>
          </a:p>
          <a:p>
            <a:r>
              <a:rPr kumimoji="1" lang="ja-JP" altLang="en-US" sz="1600" b="1" dirty="0"/>
              <a:t>すべての予測値が</a:t>
            </a:r>
            <a:endParaRPr kumimoji="1" lang="en-US" altLang="ja-JP" sz="1600" b="1" dirty="0"/>
          </a:p>
          <a:p>
            <a:r>
              <a:rPr kumimoji="1" lang="ja-JP" altLang="en-US" sz="1600" b="1" dirty="0"/>
              <a:t>負例の場合</a:t>
            </a:r>
          </a:p>
          <a:p>
            <a:endParaRPr kumimoji="1" lang="ja-JP" altLang="en-US" sz="1350" dirty="0"/>
          </a:p>
        </p:txBody>
      </p:sp>
    </p:spTree>
    <p:extLst>
      <p:ext uri="{BB962C8B-B14F-4D97-AF65-F5344CB8AC3E}">
        <p14:creationId xmlns:p14="http://schemas.microsoft.com/office/powerpoint/2010/main" val="214418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96939775"/>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448773881"/>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579878192"/>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130030857"/>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
        <p:nvSpPr>
          <p:cNvPr id="8" name="思考の吹き出し: 雲形 7">
            <a:extLst>
              <a:ext uri="{FF2B5EF4-FFF2-40B4-BE49-F238E27FC236}">
                <a16:creationId xmlns:a16="http://schemas.microsoft.com/office/drawing/2014/main" id="{13355E73-961D-45B8-B4D3-3093806CF527}"/>
              </a:ext>
            </a:extLst>
          </p:cNvPr>
          <p:cNvSpPr/>
          <p:nvPr/>
        </p:nvSpPr>
        <p:spPr>
          <a:xfrm>
            <a:off x="6661043" y="3046535"/>
            <a:ext cx="2321808" cy="1358916"/>
          </a:xfrm>
          <a:prstGeom prst="cloudCallout">
            <a:avLst>
              <a:gd name="adj1" fmla="val -38420"/>
              <a:gd name="adj2" fmla="val 79135"/>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B54B"/>
                </a:solidFill>
              </a:rPr>
              <a:t>時系列</a:t>
            </a:r>
            <a:r>
              <a:rPr kumimoji="1" lang="ja-JP" altLang="en-US" dirty="0"/>
              <a:t>考慮の</a:t>
            </a:r>
            <a:endParaRPr kumimoji="1" lang="en-US" altLang="ja-JP" dirty="0"/>
          </a:p>
          <a:p>
            <a:pPr algn="ctr"/>
            <a:r>
              <a:rPr kumimoji="1" lang="ja-JP" altLang="en-US" dirty="0"/>
              <a:t>有用性</a:t>
            </a:r>
            <a:endParaRPr kumimoji="1" lang="en-US" altLang="ja-JP" dirty="0"/>
          </a:p>
        </p:txBody>
      </p:sp>
    </p:spTree>
    <p:extLst>
      <p:ext uri="{BB962C8B-B14F-4D97-AF65-F5344CB8AC3E}">
        <p14:creationId xmlns:p14="http://schemas.microsoft.com/office/powerpoint/2010/main" val="212962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3242165"/>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Doc2Vec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・ベースラインを大きく上回る成果は出なかった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・時系列を考慮することの有用性を確認した</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08367" y="2006700"/>
            <a:ext cx="7777802" cy="4652516"/>
          </a:xfrm>
        </p:spPr>
        <p:txBody>
          <a:bodyPr>
            <a:normAutofit/>
          </a:bodyPr>
          <a:lstStyle/>
          <a:p>
            <a:pPr marL="0" indent="0">
              <a:buNone/>
            </a:pPr>
            <a:r>
              <a:rPr lang="ja-JP" altLang="en-US" sz="2400" dirty="0">
                <a:solidFill>
                  <a:schemeClr val="tx1">
                    <a:lumMod val="95000"/>
                  </a:schemeClr>
                </a:solidFill>
              </a:rPr>
              <a:t>・</a:t>
            </a:r>
            <a:r>
              <a:rPr lang="en-US" altLang="ja-JP" sz="2400" cap="none" dirty="0" err="1">
                <a:solidFill>
                  <a:schemeClr val="tx1">
                    <a:lumMod val="95000"/>
                  </a:schemeClr>
                </a:solidFill>
              </a:rPr>
              <a:t>optuna</a:t>
            </a:r>
            <a:r>
              <a:rPr lang="en-US" altLang="ja-JP" sz="2400" cap="none" dirty="0">
                <a:solidFill>
                  <a:schemeClr val="tx1">
                    <a:lumMod val="95000"/>
                  </a:schemeClr>
                </a:solidFill>
              </a:rPr>
              <a:t> </a:t>
            </a:r>
            <a:r>
              <a:rPr lang="ja-JP" altLang="en-US" sz="2400" cap="none" dirty="0">
                <a:solidFill>
                  <a:schemeClr val="tx1">
                    <a:lumMod val="95000"/>
                  </a:schemeClr>
                </a:solidFill>
              </a:rPr>
              <a:t>を用いたハイパーパラメータのチューニング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・漫画特有の文章表現の追加学習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・形態素の品詞に基づいた </a:t>
            </a:r>
            <a:r>
              <a:rPr lang="en-US" altLang="ja-JP" sz="2400" cap="none" dirty="0">
                <a:solidFill>
                  <a:schemeClr val="tx1">
                    <a:lumMod val="95000"/>
                  </a:schemeClr>
                </a:solidFill>
              </a:rPr>
              <a:t>Data Augmentation</a:t>
            </a: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・マルチモーダルな手法の提案</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rmAutofit fontScale="90000"/>
          </a:bodyPr>
          <a:lstStyle/>
          <a:p>
            <a:r>
              <a:rPr lang="en-US" altLang="ja-JP" sz="3200" cap="none" dirty="0" err="1">
                <a:solidFill>
                  <a:schemeClr val="tx1"/>
                </a:solidFill>
              </a:rPr>
              <a:t>CosineAnnealingLR</a:t>
            </a:r>
            <a:endParaRPr lang="ja-JP" altLang="en-US" sz="3200" cap="none" dirty="0">
              <a:solidFill>
                <a:schemeClr val="tx1"/>
              </a:solidFill>
            </a:endParaRPr>
          </a:p>
        </p:txBody>
      </p:sp>
      <p:pic>
        <p:nvPicPr>
          <p:cNvPr id="5" name="コンテンツ プレースホルダー 4" descr="抽象, スクリーンショット が含まれている画像&#10;&#10;自動的に生成された説明">
            <a:extLst>
              <a:ext uri="{FF2B5EF4-FFF2-40B4-BE49-F238E27FC236}">
                <a16:creationId xmlns:a16="http://schemas.microsoft.com/office/drawing/2014/main" id="{602D6CDC-9303-4B21-B6F3-89C3E400E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819" y="2053347"/>
            <a:ext cx="4240366" cy="3180275"/>
          </a:xfrm>
        </p:spPr>
      </p:pic>
      <p:sp>
        <p:nvSpPr>
          <p:cNvPr id="4" name="スライド番号プレースホルダー 3">
            <a:extLst>
              <a:ext uri="{FF2B5EF4-FFF2-40B4-BE49-F238E27FC236}">
                <a16:creationId xmlns:a16="http://schemas.microsoft.com/office/drawing/2014/main" id="{4B4E59F6-1665-4032-B04D-63D5442ED231}"/>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65DBDFF7-F0BB-426C-BACB-1DA2C093C011}"/>
              </a:ext>
            </a:extLst>
          </p:cNvPr>
          <p:cNvSpPr txBox="1"/>
          <p:nvPr/>
        </p:nvSpPr>
        <p:spPr>
          <a:xfrm>
            <a:off x="6785466" y="2053348"/>
            <a:ext cx="2428108" cy="1015663"/>
          </a:xfrm>
          <a:prstGeom prst="rect">
            <a:avLst/>
          </a:prstGeom>
          <a:noFill/>
        </p:spPr>
        <p:txBody>
          <a:bodyPr wrap="square" rtlCol="0">
            <a:spAutoFit/>
          </a:bodyPr>
          <a:lstStyle/>
          <a:p>
            <a:r>
              <a:rPr kumimoji="1" lang="ja-JP" altLang="en-US" sz="2000" dirty="0"/>
              <a:t>周期：</a:t>
            </a:r>
            <a:r>
              <a:rPr kumimoji="1" lang="en-US" altLang="ja-JP" sz="2000" dirty="0"/>
              <a:t>20 epoch</a:t>
            </a:r>
          </a:p>
          <a:p>
            <a:r>
              <a:rPr kumimoji="1" lang="ja-JP" altLang="en-US" sz="2000" dirty="0"/>
              <a:t>上端 </a:t>
            </a:r>
            <a:r>
              <a:rPr kumimoji="1" lang="en-US" altLang="ja-JP" sz="2000" dirty="0"/>
              <a:t>: 5e-06</a:t>
            </a:r>
          </a:p>
          <a:p>
            <a:r>
              <a:rPr kumimoji="1" lang="ja-JP" altLang="en-US" sz="2000" dirty="0"/>
              <a:t>下端 </a:t>
            </a:r>
            <a:r>
              <a:rPr kumimoji="1" lang="en-US" altLang="ja-JP" sz="2000" dirty="0"/>
              <a:t>: 5e-08</a:t>
            </a:r>
            <a:endParaRPr kumimoji="1" lang="ja-JP" altLang="en-US" sz="2000" dirty="0"/>
          </a:p>
        </p:txBody>
      </p:sp>
    </p:spTree>
    <p:extLst>
      <p:ext uri="{BB962C8B-B14F-4D97-AF65-F5344CB8AC3E}">
        <p14:creationId xmlns:p14="http://schemas.microsoft.com/office/powerpoint/2010/main" val="700811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データ処理順まとめ</a:t>
            </a: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2400" dirty="0"/>
              <a:t>4 </a:t>
            </a:r>
            <a:r>
              <a:rPr lang="ja-JP" altLang="en-US" sz="2400" dirty="0"/>
              <a:t>コマストーリーデータセットから感情アノテートが付いたセリフのみを抽出</a:t>
            </a:r>
            <a:endParaRPr lang="en-US" altLang="ja-JP" sz="2400" dirty="0"/>
          </a:p>
          <a:p>
            <a:pPr marL="342892" indent="-342892">
              <a:buFont typeface="+mj-lt"/>
              <a:buAutoNum type="arabicPeriod"/>
            </a:pPr>
            <a:r>
              <a:rPr lang="en-US" altLang="ja-JP" sz="2400" dirty="0"/>
              <a:t>JUMAN++ </a:t>
            </a:r>
            <a:r>
              <a:rPr lang="ja-JP" altLang="en-US" sz="2400" dirty="0"/>
              <a:t>を用いて形態素解析</a:t>
            </a:r>
            <a:endParaRPr lang="en-US" altLang="ja-JP" sz="2400" dirty="0"/>
          </a:p>
          <a:p>
            <a:pPr marL="342892" indent="-342892">
              <a:buFont typeface="+mj-lt"/>
              <a:buAutoNum type="arabicPeriod"/>
            </a:pPr>
            <a:r>
              <a:rPr lang="ja-JP" altLang="en-US" sz="2400" dirty="0"/>
              <a:t>日本語 </a:t>
            </a:r>
            <a:r>
              <a:rPr lang="en-US" altLang="ja-JP" sz="2400" cap="none" dirty="0"/>
              <a:t>WordNet </a:t>
            </a:r>
            <a:r>
              <a:rPr lang="ja-JP" altLang="en-US" sz="2400" dirty="0"/>
              <a:t>のシソーラスを用いて　　　　</a:t>
            </a:r>
            <a:r>
              <a:rPr lang="en-US" altLang="ja-JP" sz="2400" cap="none" dirty="0"/>
              <a:t>Data Augmentation</a:t>
            </a:r>
          </a:p>
          <a:p>
            <a:pPr marL="342892" indent="-342892">
              <a:buFont typeface="+mj-lt"/>
              <a:buAutoNum type="arabicPeriod"/>
            </a:pPr>
            <a:r>
              <a:rPr lang="en-US" altLang="ja-JP" sz="2400" cap="none" dirty="0"/>
              <a:t>Doc2Vec </a:t>
            </a:r>
            <a:r>
              <a:rPr lang="ja-JP" altLang="en-US" sz="2400" cap="none" dirty="0"/>
              <a:t>を用いてセリフの分散表現を得る</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Tree>
    <p:extLst>
      <p:ext uri="{BB962C8B-B14F-4D97-AF65-F5344CB8AC3E}">
        <p14:creationId xmlns:p14="http://schemas.microsoft.com/office/powerpoint/2010/main" val="2871362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2 </a:t>
            </a:r>
            <a:r>
              <a:rPr lang="ja-JP" altLang="en-US" sz="3200" cap="none" dirty="0"/>
              <a:t>分 </a:t>
            </a:r>
            <a:r>
              <a:rPr lang="en-US" altLang="ja-JP" sz="3200" cap="none" dirty="0"/>
              <a:t>/ (200epoch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30 </a:t>
            </a:r>
            <a:r>
              <a:rPr lang="ja-JP" altLang="en-US" sz="3200" cap="none" dirty="0"/>
              <a:t>分 </a:t>
            </a:r>
            <a:r>
              <a:rPr lang="en-US" altLang="ja-JP" sz="3200" cap="none" dirty="0"/>
              <a:t>/ (200 epoch</a:t>
            </a:r>
            <a:r>
              <a:rPr lang="ja-JP" altLang="en-US" sz="3200" cap="none" dirty="0"/>
              <a:t> ・</a:t>
            </a:r>
            <a:r>
              <a:rPr lang="en-US" altLang="ja-JP" sz="3200" cap="none" dirty="0"/>
              <a:t>1 </a:t>
            </a:r>
            <a:r>
              <a:rPr lang="ja-JP" altLang="en-US" sz="3200" cap="none" dirty="0"/>
              <a:t>タッチ</a:t>
            </a:r>
            <a:r>
              <a:rPr lang="en-US" altLang="ja-JP" sz="3200" cap="none" dirty="0"/>
              <a:t>)</a:t>
            </a:r>
          </a:p>
          <a:p>
            <a:pPr marL="0" indent="0">
              <a:buNone/>
            </a:pPr>
            <a:r>
              <a:rPr lang="en-US" altLang="ja-JP" sz="3200" cap="none" dirty="0"/>
              <a:t>	</a:t>
            </a:r>
            <a:r>
              <a:rPr lang="ja-JP" altLang="en-US" sz="3200" cap="none" dirty="0"/>
              <a:t>時系列長に応じて </a:t>
            </a:r>
            <a:r>
              <a:rPr lang="en-US" altLang="ja-JP" sz="3200" cap="none" dirty="0"/>
              <a:t>5~7 </a:t>
            </a:r>
            <a:r>
              <a:rPr lang="ja-JP" altLang="en-US" sz="3200" cap="none" dirty="0"/>
              <a:t>分かかった</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50</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4305"/>
            <a:ext cx="9144000" cy="2329390"/>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Tree>
    <p:extLst>
      <p:ext uri="{BB962C8B-B14F-4D97-AF65-F5344CB8AC3E}">
        <p14:creationId xmlns:p14="http://schemas.microsoft.com/office/powerpoint/2010/main" val="1595121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142"/>
            <a:ext cx="9144000" cy="2299716"/>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6</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拡張前の結果</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923330"/>
          </a:xfrm>
          <a:prstGeom prst="rect">
            <a:avLst/>
          </a:prstGeom>
          <a:noFill/>
        </p:spPr>
        <p:txBody>
          <a:bodyPr wrap="square" rtlCol="0">
            <a:spAutoFit/>
          </a:bodyPr>
          <a:lstStyle/>
          <a:p>
            <a:r>
              <a:rPr kumimoji="1" lang="ja-JP" altLang="en-US" dirty="0"/>
              <a:t>学習はほとんど進まず</a:t>
            </a:r>
            <a:r>
              <a:rPr kumimoji="1" lang="en-US" altLang="ja-JP" dirty="0"/>
              <a:t>,</a:t>
            </a:r>
          </a:p>
          <a:p>
            <a:r>
              <a:rPr kumimoji="1" lang="ja-JP" altLang="en-US" dirty="0"/>
              <a:t>評価用データにおける結果はクラス重みがより強く働き</a:t>
            </a:r>
            <a:r>
              <a:rPr kumimoji="1" lang="en-US" altLang="ja-JP" dirty="0"/>
              <a:t>,</a:t>
            </a:r>
          </a:p>
          <a:p>
            <a:r>
              <a:rPr kumimoji="1" lang="ja-JP" altLang="en-US" dirty="0"/>
              <a:t>正例に大きく偏ることが多かった</a:t>
            </a:r>
            <a:r>
              <a:rPr kumimoji="1" lang="en-US" altLang="ja-JP" dirty="0"/>
              <a:t>.</a:t>
            </a:r>
            <a:endParaRPr kumimoji="1" lang="ja-JP" altLang="en-US" dirty="0"/>
          </a:p>
        </p:txBody>
      </p:sp>
      <p:grpSp>
        <p:nvGrpSpPr>
          <p:cNvPr id="14" name="グループ化 13">
            <a:extLst>
              <a:ext uri="{FF2B5EF4-FFF2-40B4-BE49-F238E27FC236}">
                <a16:creationId xmlns:a16="http://schemas.microsoft.com/office/drawing/2014/main" id="{1D293954-0BB8-46DF-8853-EC35F4B5ED58}"/>
              </a:ext>
            </a:extLst>
          </p:cNvPr>
          <p:cNvGrpSpPr/>
          <p:nvPr/>
        </p:nvGrpSpPr>
        <p:grpSpPr>
          <a:xfrm>
            <a:off x="361977" y="3013563"/>
            <a:ext cx="8417666" cy="2987187"/>
            <a:chOff x="363167" y="3278661"/>
            <a:chExt cx="8417666" cy="2987187"/>
          </a:xfrm>
        </p:grpSpPr>
        <p:pic>
          <p:nvPicPr>
            <p:cNvPr id="10" name="図 9" descr="スクリーンショットの画面&#10;&#10;自動的に生成された説明">
              <a:extLst>
                <a:ext uri="{FF2B5EF4-FFF2-40B4-BE49-F238E27FC236}">
                  <a16:creationId xmlns:a16="http://schemas.microsoft.com/office/drawing/2014/main" id="{C59443F2-BA87-452E-B5C7-B673ECBD42FF}"/>
                </a:ext>
              </a:extLst>
            </p:cNvPr>
            <p:cNvPicPr>
              <a:picLocks noChangeAspect="1"/>
            </p:cNvPicPr>
            <p:nvPr/>
          </p:nvPicPr>
          <p:blipFill rotWithShape="1">
            <a:blip r:embed="rId2">
              <a:extLst>
                <a:ext uri="{28A0092B-C50C-407E-A947-70E740481C1C}">
                  <a14:useLocalDpi xmlns:a14="http://schemas.microsoft.com/office/drawing/2010/main" val="0"/>
                </a:ext>
              </a:extLst>
            </a:blip>
            <a:srcRect t="11042"/>
            <a:stretch/>
          </p:blipFill>
          <p:spPr>
            <a:xfrm>
              <a:off x="4807632" y="3614980"/>
              <a:ext cx="3973201" cy="2650868"/>
            </a:xfrm>
            <a:prstGeom prst="rect">
              <a:avLst/>
            </a:prstGeom>
          </p:spPr>
        </p:pic>
        <p:pic>
          <p:nvPicPr>
            <p:cNvPr id="12" name="図 11" descr="文字と写真のスクリーンショット&#10;&#10;自動的に生成された説明">
              <a:extLst>
                <a:ext uri="{FF2B5EF4-FFF2-40B4-BE49-F238E27FC236}">
                  <a16:creationId xmlns:a16="http://schemas.microsoft.com/office/drawing/2014/main" id="{81AFD323-2720-4899-8C88-D6A64308792B}"/>
                </a:ext>
              </a:extLst>
            </p:cNvPr>
            <p:cNvPicPr>
              <a:picLocks noChangeAspect="1"/>
            </p:cNvPicPr>
            <p:nvPr/>
          </p:nvPicPr>
          <p:blipFill rotWithShape="1">
            <a:blip r:embed="rId3">
              <a:extLst>
                <a:ext uri="{28A0092B-C50C-407E-A947-70E740481C1C}">
                  <a14:useLocalDpi xmlns:a14="http://schemas.microsoft.com/office/drawing/2010/main" val="0"/>
                </a:ext>
              </a:extLst>
            </a:blip>
            <a:srcRect t="11042" b="-1"/>
            <a:stretch/>
          </p:blipFill>
          <p:spPr>
            <a:xfrm>
              <a:off x="363167" y="3614980"/>
              <a:ext cx="3973202" cy="2650868"/>
            </a:xfrm>
            <a:prstGeom prst="rect">
              <a:avLst/>
            </a:prstGeom>
          </p:spPr>
        </p:pic>
        <p:sp>
          <p:nvSpPr>
            <p:cNvPr id="13" name="テキスト ボックス 12">
              <a:extLst>
                <a:ext uri="{FF2B5EF4-FFF2-40B4-BE49-F238E27FC236}">
                  <a16:creationId xmlns:a16="http://schemas.microsoft.com/office/drawing/2014/main" id="{AE008254-AB0B-428A-9D76-B1A2E84C6BBB}"/>
                </a:ext>
              </a:extLst>
            </p:cNvPr>
            <p:cNvSpPr txBox="1"/>
            <p:nvPr/>
          </p:nvSpPr>
          <p:spPr>
            <a:xfrm>
              <a:off x="1932835" y="3278661"/>
              <a:ext cx="5278332" cy="369332"/>
            </a:xfrm>
            <a:prstGeom prst="rect">
              <a:avLst/>
            </a:prstGeom>
            <a:noFill/>
          </p:spPr>
          <p:txBody>
            <a:bodyPr wrap="square" rtlCol="0">
              <a:spAutoFit/>
            </a:bodyPr>
            <a:lstStyle/>
            <a:p>
              <a:pPr algn="ctr"/>
              <a:r>
                <a:rPr kumimoji="1" lang="en-US" altLang="ja-JP" dirty="0"/>
                <a:t>MLP </a:t>
              </a:r>
              <a:r>
                <a:rPr kumimoji="1" lang="ja-JP" altLang="en-US" dirty="0"/>
                <a:t>における学習推移 </a:t>
              </a:r>
              <a:r>
                <a:rPr kumimoji="1" lang="en-US" altLang="ja-JP" dirty="0"/>
                <a:t>(</a:t>
              </a:r>
              <a:r>
                <a:rPr kumimoji="1" lang="ja-JP" altLang="en-US" dirty="0"/>
                <a:t>ギャグタッチ</a:t>
              </a:r>
              <a:r>
                <a:rPr kumimoji="1" lang="en-US" altLang="ja-JP" dirty="0"/>
                <a:t>)</a:t>
              </a:r>
              <a:endParaRPr kumimoji="1" lang="ja-JP" altLang="en-US" dirty="0"/>
            </a:p>
          </p:txBody>
        </p:sp>
      </p:grpSp>
    </p:spTree>
    <p:extLst>
      <p:ext uri="{BB962C8B-B14F-4D97-AF65-F5344CB8AC3E}">
        <p14:creationId xmlns:p14="http://schemas.microsoft.com/office/powerpoint/2010/main" val="69268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混合行列</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grpSp>
        <p:nvGrpSpPr>
          <p:cNvPr id="24" name="グループ化 23">
            <a:extLst>
              <a:ext uri="{FF2B5EF4-FFF2-40B4-BE49-F238E27FC236}">
                <a16:creationId xmlns:a16="http://schemas.microsoft.com/office/drawing/2014/main" id="{DE2FD456-37DF-4D99-AA6C-95A409B7D376}"/>
              </a:ext>
            </a:extLst>
          </p:cNvPr>
          <p:cNvGrpSpPr/>
          <p:nvPr/>
        </p:nvGrpSpPr>
        <p:grpSpPr>
          <a:xfrm>
            <a:off x="1821311" y="1885950"/>
            <a:ext cx="4264268" cy="4733791"/>
            <a:chOff x="1821311" y="1885950"/>
            <a:chExt cx="4264268" cy="4733791"/>
          </a:xfrm>
        </p:grpSpPr>
        <p:pic>
          <p:nvPicPr>
            <p:cNvPr id="9" name="図 8">
              <a:extLst>
                <a:ext uri="{FF2B5EF4-FFF2-40B4-BE49-F238E27FC236}">
                  <a16:creationId xmlns:a16="http://schemas.microsoft.com/office/drawing/2014/main" id="{FE2B81C1-FBCE-4FF7-81B1-EDAC0D3BE0D8}"/>
                </a:ext>
              </a:extLst>
            </p:cNvPr>
            <p:cNvPicPr>
              <a:picLocks noChangeAspect="1"/>
            </p:cNvPicPr>
            <p:nvPr/>
          </p:nvPicPr>
          <p:blipFill rotWithShape="1">
            <a:blip r:embed="rId2">
              <a:extLst>
                <a:ext uri="{28A0092B-C50C-407E-A947-70E740481C1C}">
                  <a14:useLocalDpi xmlns:a14="http://schemas.microsoft.com/office/drawing/2010/main" val="0"/>
                </a:ext>
              </a:extLst>
            </a:blip>
            <a:srcRect l="42188" r="6044"/>
            <a:stretch/>
          </p:blipFill>
          <p:spPr>
            <a:xfrm>
              <a:off x="3056041" y="1885950"/>
              <a:ext cx="3029538" cy="4389129"/>
            </a:xfrm>
            <a:prstGeom prst="rect">
              <a:avLst/>
            </a:prstGeom>
          </p:spPr>
        </p:pic>
        <p:sp>
          <p:nvSpPr>
            <p:cNvPr id="10" name="正方形/長方形 9">
              <a:extLst>
                <a:ext uri="{FF2B5EF4-FFF2-40B4-BE49-F238E27FC236}">
                  <a16:creationId xmlns:a16="http://schemas.microsoft.com/office/drawing/2014/main" id="{58B1DE09-ED69-4AA2-A595-F51BA4C4204C}"/>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1A43C5A9-1DF1-4304-9F1E-50FAE6CE3B65}"/>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12" name="テキスト ボックス 11">
              <a:extLst>
                <a:ext uri="{FF2B5EF4-FFF2-40B4-BE49-F238E27FC236}">
                  <a16:creationId xmlns:a16="http://schemas.microsoft.com/office/drawing/2014/main" id="{93DFE90D-944A-4F48-9C34-313AF4D11F86}"/>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3" name="テキスト ボックス 12">
              <a:extLst>
                <a:ext uri="{FF2B5EF4-FFF2-40B4-BE49-F238E27FC236}">
                  <a16:creationId xmlns:a16="http://schemas.microsoft.com/office/drawing/2014/main" id="{E77C79BB-498C-4283-8330-34316330288F}"/>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4" name="テキスト ボックス 13">
              <a:extLst>
                <a:ext uri="{FF2B5EF4-FFF2-40B4-BE49-F238E27FC236}">
                  <a16:creationId xmlns:a16="http://schemas.microsoft.com/office/drawing/2014/main" id="{DCBF7D84-8C30-49FD-BFCA-619A691A8ECD}"/>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5" name="テキスト ボックス 14">
              <a:extLst>
                <a:ext uri="{FF2B5EF4-FFF2-40B4-BE49-F238E27FC236}">
                  <a16:creationId xmlns:a16="http://schemas.microsoft.com/office/drawing/2014/main" id="{503242F6-CC3C-41FB-BFC4-87F1100EA22F}"/>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6" name="テキスト ボックス 15">
              <a:extLst>
                <a:ext uri="{FF2B5EF4-FFF2-40B4-BE49-F238E27FC236}">
                  <a16:creationId xmlns:a16="http://schemas.microsoft.com/office/drawing/2014/main" id="{6DD23D1D-128A-42CC-B48E-A96DFFCE6980}"/>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7" name="テキスト ボックス 16">
              <a:extLst>
                <a:ext uri="{FF2B5EF4-FFF2-40B4-BE49-F238E27FC236}">
                  <a16:creationId xmlns:a16="http://schemas.microsoft.com/office/drawing/2014/main" id="{DBE664FA-EA18-4378-BD17-7C87D65FF1D2}"/>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8" name="正方形/長方形 17">
              <a:extLst>
                <a:ext uri="{FF2B5EF4-FFF2-40B4-BE49-F238E27FC236}">
                  <a16:creationId xmlns:a16="http://schemas.microsoft.com/office/drawing/2014/main" id="{9B3F3B8B-05D7-4D3F-8502-BFBF14C642F0}"/>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青年漫画タッチ 評価 混合行列</a:t>
              </a:r>
            </a:p>
          </p:txBody>
        </p:sp>
        <p:sp>
          <p:nvSpPr>
            <p:cNvPr id="19" name="正方形/長方形 18">
              <a:extLst>
                <a:ext uri="{FF2B5EF4-FFF2-40B4-BE49-F238E27FC236}">
                  <a16:creationId xmlns:a16="http://schemas.microsoft.com/office/drawing/2014/main" id="{2F1A4A91-14FB-4385-8D11-BE892DDCF526}"/>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88162BD-FFC2-4464-B739-33E762AB50E0}"/>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21" name="テキスト ボックス 20">
              <a:extLst>
                <a:ext uri="{FF2B5EF4-FFF2-40B4-BE49-F238E27FC236}">
                  <a16:creationId xmlns:a16="http://schemas.microsoft.com/office/drawing/2014/main" id="{336BA64A-A996-42F7-99F8-823CD959735B}"/>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22" name="テキスト ボックス 21">
              <a:extLst>
                <a:ext uri="{FF2B5EF4-FFF2-40B4-BE49-F238E27FC236}">
                  <a16:creationId xmlns:a16="http://schemas.microsoft.com/office/drawing/2014/main" id="{64E94ED3-2D13-465E-AED5-8FC2C80B358B}"/>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3" name="テキスト ボックス 22">
              <a:extLst>
                <a:ext uri="{FF2B5EF4-FFF2-40B4-BE49-F238E27FC236}">
                  <a16:creationId xmlns:a16="http://schemas.microsoft.com/office/drawing/2014/main" id="{C7E757A2-3C84-4EF9-AC95-826BE9D8AA4E}"/>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3838272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混合行列 時系列長 </a:t>
            </a:r>
            <a:r>
              <a:rPr kumimoji="1" lang="en-US" altLang="ja-JP" sz="3200" dirty="0">
                <a:solidFill>
                  <a:schemeClr val="tx1"/>
                </a:solidFill>
              </a:rPr>
              <a:t>N = 6 </a:t>
            </a:r>
            <a:r>
              <a:rPr kumimoji="1" lang="ja-JP" altLang="en-US" sz="3200" dirty="0">
                <a:solidFill>
                  <a:schemeClr val="tx1"/>
                </a:solidFill>
              </a:rPr>
              <a:t>の場合</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grpSp>
        <p:nvGrpSpPr>
          <p:cNvPr id="5" name="グループ化 4">
            <a:extLst>
              <a:ext uri="{FF2B5EF4-FFF2-40B4-BE49-F238E27FC236}">
                <a16:creationId xmlns:a16="http://schemas.microsoft.com/office/drawing/2014/main" id="{2BA0AECE-F9E3-49B4-963B-94ACA43E0F78}"/>
              </a:ext>
            </a:extLst>
          </p:cNvPr>
          <p:cNvGrpSpPr/>
          <p:nvPr/>
        </p:nvGrpSpPr>
        <p:grpSpPr>
          <a:xfrm>
            <a:off x="1821311" y="1879343"/>
            <a:ext cx="4257517" cy="4740398"/>
            <a:chOff x="1821311" y="1879343"/>
            <a:chExt cx="4257517" cy="4740398"/>
          </a:xfrm>
        </p:grpSpPr>
        <p:pic>
          <p:nvPicPr>
            <p:cNvPr id="6" name="図 5">
              <a:extLst>
                <a:ext uri="{FF2B5EF4-FFF2-40B4-BE49-F238E27FC236}">
                  <a16:creationId xmlns:a16="http://schemas.microsoft.com/office/drawing/2014/main" id="{A17BC127-808E-4F7A-BD91-1640FC659C24}"/>
                </a:ext>
              </a:extLst>
            </p:cNvPr>
            <p:cNvPicPr>
              <a:picLocks noChangeAspect="1"/>
            </p:cNvPicPr>
            <p:nvPr/>
          </p:nvPicPr>
          <p:blipFill rotWithShape="1">
            <a:blip r:embed="rId2">
              <a:extLst>
                <a:ext uri="{28A0092B-C50C-407E-A947-70E740481C1C}">
                  <a14:useLocalDpi xmlns:a14="http://schemas.microsoft.com/office/drawing/2010/main" val="0"/>
                </a:ext>
              </a:extLst>
            </a:blip>
            <a:srcRect l="56416" r="7136"/>
            <a:stretch/>
          </p:blipFill>
          <p:spPr>
            <a:xfrm>
              <a:off x="3906079" y="1879343"/>
              <a:ext cx="2172749" cy="4379790"/>
            </a:xfrm>
            <a:prstGeom prst="rect">
              <a:avLst/>
            </a:prstGeom>
          </p:spPr>
        </p:pic>
        <p:sp>
          <p:nvSpPr>
            <p:cNvPr id="7" name="正方形/長方形 6">
              <a:extLst>
                <a:ext uri="{FF2B5EF4-FFF2-40B4-BE49-F238E27FC236}">
                  <a16:creationId xmlns:a16="http://schemas.microsoft.com/office/drawing/2014/main" id="{8D13C622-C8C5-4959-8E16-DD6A1D62A849}"/>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7BF88A36-83B9-403D-BD6B-D0A184AC11E9}"/>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9" name="テキスト ボックス 8">
              <a:extLst>
                <a:ext uri="{FF2B5EF4-FFF2-40B4-BE49-F238E27FC236}">
                  <a16:creationId xmlns:a16="http://schemas.microsoft.com/office/drawing/2014/main" id="{9FA22CCE-4B4E-49D8-AFCC-4685A6836E5D}"/>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0" name="テキスト ボックス 9">
              <a:extLst>
                <a:ext uri="{FF2B5EF4-FFF2-40B4-BE49-F238E27FC236}">
                  <a16:creationId xmlns:a16="http://schemas.microsoft.com/office/drawing/2014/main" id="{8A9F6625-95FD-4871-A7EF-C7E685942CF5}"/>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1" name="テキスト ボックス 10">
              <a:extLst>
                <a:ext uri="{FF2B5EF4-FFF2-40B4-BE49-F238E27FC236}">
                  <a16:creationId xmlns:a16="http://schemas.microsoft.com/office/drawing/2014/main" id="{2655FD24-8E9B-4252-A07B-3C40129F3022}"/>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2" name="テキスト ボックス 11">
              <a:extLst>
                <a:ext uri="{FF2B5EF4-FFF2-40B4-BE49-F238E27FC236}">
                  <a16:creationId xmlns:a16="http://schemas.microsoft.com/office/drawing/2014/main" id="{AAC09B31-AFAE-4FA2-A9E1-8A15CDC25E5B}"/>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3" name="テキスト ボックス 12">
              <a:extLst>
                <a:ext uri="{FF2B5EF4-FFF2-40B4-BE49-F238E27FC236}">
                  <a16:creationId xmlns:a16="http://schemas.microsoft.com/office/drawing/2014/main" id="{40A087C9-192E-4AC6-8BB8-8E9318753B6D}"/>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4" name="テキスト ボックス 13">
              <a:extLst>
                <a:ext uri="{FF2B5EF4-FFF2-40B4-BE49-F238E27FC236}">
                  <a16:creationId xmlns:a16="http://schemas.microsoft.com/office/drawing/2014/main" id="{22E5A83F-6B42-472D-B06D-03EE8FF92ABF}"/>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5" name="正方形/長方形 14">
              <a:extLst>
                <a:ext uri="{FF2B5EF4-FFF2-40B4-BE49-F238E27FC236}">
                  <a16:creationId xmlns:a16="http://schemas.microsoft.com/office/drawing/2014/main" id="{9C41C9F9-2590-49BF-89A5-18688E0F01DD}"/>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少年漫画タッチ 評価 混合行列</a:t>
              </a:r>
            </a:p>
          </p:txBody>
        </p:sp>
        <p:sp>
          <p:nvSpPr>
            <p:cNvPr id="16" name="正方形/長方形 15">
              <a:extLst>
                <a:ext uri="{FF2B5EF4-FFF2-40B4-BE49-F238E27FC236}">
                  <a16:creationId xmlns:a16="http://schemas.microsoft.com/office/drawing/2014/main" id="{0A32C5B5-1454-4C11-994F-A63789586570}"/>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8784108-CE6E-4B94-9962-3376FE54E9FE}"/>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18" name="テキスト ボックス 17">
              <a:extLst>
                <a:ext uri="{FF2B5EF4-FFF2-40B4-BE49-F238E27FC236}">
                  <a16:creationId xmlns:a16="http://schemas.microsoft.com/office/drawing/2014/main" id="{40C0F498-2FED-487D-B765-A2D7763A7B9D}"/>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19" name="テキスト ボックス 18">
              <a:extLst>
                <a:ext uri="{FF2B5EF4-FFF2-40B4-BE49-F238E27FC236}">
                  <a16:creationId xmlns:a16="http://schemas.microsoft.com/office/drawing/2014/main" id="{EB07ECA9-EE13-4C7E-A8AC-16CC9F1BFF5E}"/>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0" name="テキスト ボックス 19">
              <a:extLst>
                <a:ext uri="{FF2B5EF4-FFF2-40B4-BE49-F238E27FC236}">
                  <a16:creationId xmlns:a16="http://schemas.microsoft.com/office/drawing/2014/main" id="{67CC2E60-C621-4503-9BFE-3F83AF84F447}"/>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812673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喜楽と判別されてしまった例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endCxn id="8" idx="3"/>
          </p:cNvCxnSpPr>
          <p:nvPr/>
        </p:nvCxnSpPr>
        <p:spPr>
          <a:xfrm flipH="1">
            <a:off x="2427638" y="2464904"/>
            <a:ext cx="1995275" cy="159954"/>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277678"/>
            <a:ext cx="2186904" cy="529092"/>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4234069" y="2280238"/>
            <a:ext cx="1162878" cy="369332"/>
          </a:xfrm>
          <a:prstGeom prst="rect">
            <a:avLst/>
          </a:prstGeom>
          <a:noFill/>
        </p:spPr>
        <p:txBody>
          <a:bodyPr wrap="square" rtlCol="0">
            <a:spAutoFit/>
          </a:bodyPr>
          <a:lstStyle/>
          <a:p>
            <a:pPr algn="ctr"/>
            <a:r>
              <a:rPr kumimoji="1" lang="ja-JP" altLang="en-US"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841474" y="5088339"/>
            <a:ext cx="1162878" cy="369332"/>
          </a:xfrm>
          <a:prstGeom prst="rect">
            <a:avLst/>
          </a:prstGeom>
          <a:noFill/>
        </p:spPr>
        <p:txBody>
          <a:bodyPr wrap="square" rtlCol="0">
            <a:spAutoFit/>
          </a:bodyPr>
          <a:lstStyle/>
          <a:p>
            <a:pPr algn="ctr"/>
            <a:r>
              <a:rPr kumimoji="1" lang="ja-JP" altLang="en-US" dirty="0"/>
              <a:t>驚愕</a:t>
            </a:r>
          </a:p>
        </p:txBody>
      </p:sp>
      <p:sp>
        <p:nvSpPr>
          <p:cNvPr id="3" name="正方形/長方形 2">
            <a:extLst>
              <a:ext uri="{FF2B5EF4-FFF2-40B4-BE49-F238E27FC236}">
                <a16:creationId xmlns:a16="http://schemas.microsoft.com/office/drawing/2014/main" id="{0D7A3B6B-E20C-4C08-9C0B-6526C2CC7FA0}"/>
              </a:ext>
            </a:extLst>
          </p:cNvPr>
          <p:cNvSpPr/>
          <p:nvPr/>
        </p:nvSpPr>
        <p:spPr>
          <a:xfrm>
            <a:off x="3234547" y="920162"/>
            <a:ext cx="2672526" cy="369332"/>
          </a:xfrm>
          <a:prstGeom prst="rect">
            <a:avLst/>
          </a:prstGeom>
        </p:spPr>
        <p:txBody>
          <a:bodyPr wrap="none">
            <a:spAutoFit/>
          </a:bodyPr>
          <a:lstStyle/>
          <a:p>
            <a:r>
              <a:rPr kumimoji="1" lang="en-US" altLang="ja-JP" dirty="0"/>
              <a:t>&lt; </a:t>
            </a:r>
            <a:r>
              <a:rPr kumimoji="1" lang="ja-JP" altLang="en-US" dirty="0"/>
              <a:t>ギャグタッチ  </a:t>
            </a:r>
            <a:r>
              <a:rPr kumimoji="1" lang="en-US" altLang="ja-JP" dirty="0"/>
              <a:t>N = 6 &gt;</a:t>
            </a:r>
          </a:p>
        </p:txBody>
      </p:sp>
    </p:spTree>
    <p:extLst>
      <p:ext uri="{BB962C8B-B14F-4D97-AF65-F5344CB8AC3E}">
        <p14:creationId xmlns:p14="http://schemas.microsoft.com/office/powerpoint/2010/main" val="2212002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喜楽と判別できなかった例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
        <p:nvSpPr>
          <p:cNvPr id="3" name="テキスト ボックス 2">
            <a:extLst>
              <a:ext uri="{FF2B5EF4-FFF2-40B4-BE49-F238E27FC236}">
                <a16:creationId xmlns:a16="http://schemas.microsoft.com/office/drawing/2014/main" id="{29792BA3-588B-4924-8595-F2B80396630F}"/>
              </a:ext>
            </a:extLst>
          </p:cNvPr>
          <p:cNvSpPr txBox="1"/>
          <p:nvPr/>
        </p:nvSpPr>
        <p:spPr>
          <a:xfrm>
            <a:off x="972152" y="2142180"/>
            <a:ext cx="5890661" cy="4401205"/>
          </a:xfrm>
          <a:prstGeom prst="rect">
            <a:avLst/>
          </a:prstGeom>
          <a:noFill/>
        </p:spPr>
        <p:txBody>
          <a:bodyPr wrap="square" rtlCol="0">
            <a:spAutoFit/>
          </a:bodyPr>
          <a:lstStyle/>
          <a:p>
            <a:r>
              <a:rPr kumimoji="1" lang="en-US" altLang="ja-JP" sz="2800" dirty="0"/>
              <a:t>&lt; </a:t>
            </a:r>
            <a:r>
              <a:rPr kumimoji="1" lang="ja-JP" altLang="en-US" sz="2800" dirty="0"/>
              <a:t>ギャグタッチ  </a:t>
            </a:r>
            <a:r>
              <a:rPr kumimoji="1" lang="en-US" altLang="ja-JP" sz="2800" dirty="0"/>
              <a:t>N = 6 &gt;</a:t>
            </a:r>
          </a:p>
          <a:p>
            <a:endParaRPr kumimoji="1" lang="en-US" altLang="ja-JP" sz="2800" dirty="0"/>
          </a:p>
          <a:p>
            <a:r>
              <a:rPr kumimoji="1" lang="ja-JP" altLang="en-US" sz="2800" dirty="0"/>
              <a:t>そうなんだ～</a:t>
            </a:r>
            <a:endParaRPr kumimoji="1" lang="en-US" altLang="ja-JP" sz="2800" dirty="0"/>
          </a:p>
          <a:p>
            <a:endParaRPr kumimoji="1" lang="en-US" altLang="ja-JP" sz="2800" dirty="0"/>
          </a:p>
          <a:p>
            <a:r>
              <a:rPr kumimoji="1" lang="ja-JP" altLang="en-US" sz="2800" dirty="0"/>
              <a:t>今日は良い実験結果が出たな</a:t>
            </a:r>
            <a:endParaRPr kumimoji="1" lang="en-US" altLang="ja-JP" sz="2800" dirty="0"/>
          </a:p>
          <a:p>
            <a:endParaRPr kumimoji="1" lang="en-US" altLang="ja-JP" sz="2800" dirty="0"/>
          </a:p>
          <a:p>
            <a:r>
              <a:rPr kumimoji="1" lang="ja-JP" altLang="en-US" sz="2800" dirty="0"/>
              <a:t>もう少し頑張るか</a:t>
            </a:r>
            <a:endParaRPr kumimoji="1" lang="en-US" altLang="ja-JP" sz="2800" dirty="0"/>
          </a:p>
          <a:p>
            <a:endParaRPr kumimoji="1" lang="en-US" altLang="ja-JP" sz="2800" dirty="0"/>
          </a:p>
          <a:p>
            <a:pPr marL="457200" indent="-457200">
              <a:buFont typeface="Symbol" panose="05050102010706020507" pitchFamily="18" charset="2"/>
              <a:buChar char="Þ"/>
            </a:pPr>
            <a:r>
              <a:rPr kumimoji="1" lang="ja-JP" altLang="en-US" sz="2800" dirty="0"/>
              <a:t>実験 </a:t>
            </a:r>
            <a:r>
              <a:rPr kumimoji="1" lang="en-US" altLang="ja-JP" sz="2800" dirty="0"/>
              <a:t>1 </a:t>
            </a:r>
            <a:r>
              <a:rPr kumimoji="1" lang="ja-JP" altLang="en-US" sz="2800" dirty="0"/>
              <a:t>でも失敗していた</a:t>
            </a:r>
            <a:r>
              <a:rPr kumimoji="1" lang="en-US" altLang="ja-JP" sz="2800" dirty="0"/>
              <a:t>.</a:t>
            </a:r>
          </a:p>
          <a:p>
            <a:pPr marL="457200" indent="-457200">
              <a:buFont typeface="Symbol" panose="05050102010706020507" pitchFamily="18" charset="2"/>
              <a:buChar char="Þ"/>
            </a:pPr>
            <a:r>
              <a:rPr kumimoji="1" lang="ja-JP" altLang="en-US" sz="2800" dirty="0"/>
              <a:t>分散表現が上手く取れていない</a:t>
            </a:r>
            <a:endParaRPr kumimoji="1" lang="en-US" altLang="ja-JP" sz="2800" dirty="0"/>
          </a:p>
        </p:txBody>
      </p:sp>
    </p:spTree>
    <p:extLst>
      <p:ext uri="{BB962C8B-B14F-4D97-AF65-F5344CB8AC3E}">
        <p14:creationId xmlns:p14="http://schemas.microsoft.com/office/powerpoint/2010/main" val="28983968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0" name="図 9">
            <a:extLst>
              <a:ext uri="{FF2B5EF4-FFF2-40B4-BE49-F238E27FC236}">
                <a16:creationId xmlns:a16="http://schemas.microsoft.com/office/drawing/2014/main" id="{2E3A45F4-C9B1-4FE9-B72E-3D5A06A4ECC5}"/>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412122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テキスト ボックス 2">
            <a:extLst>
              <a:ext uri="{FF2B5EF4-FFF2-40B4-BE49-F238E27FC236}">
                <a16:creationId xmlns:a16="http://schemas.microsoft.com/office/drawing/2014/main" id="{BE22184C-3FBD-4A5B-B4DC-ECB7DAA22AE6}"/>
              </a:ext>
            </a:extLst>
          </p:cNvPr>
          <p:cNvSpPr txBox="1"/>
          <p:nvPr/>
        </p:nvSpPr>
        <p:spPr>
          <a:xfrm>
            <a:off x="2922105" y="5583504"/>
            <a:ext cx="5339732" cy="584775"/>
          </a:xfrm>
          <a:prstGeom prst="rect">
            <a:avLst/>
          </a:prstGeom>
          <a:noFill/>
        </p:spPr>
        <p:txBody>
          <a:bodyPr wrap="square" rtlCol="0">
            <a:spAutoFit/>
          </a:bodyPr>
          <a:lstStyle/>
          <a:p>
            <a:r>
              <a:rPr kumimoji="1" lang="ja-JP" altLang="en-US" sz="3200" dirty="0"/>
              <a:t>明確な境界は見えなかった</a:t>
            </a:r>
          </a:p>
        </p:txBody>
      </p:sp>
      <p:pic>
        <p:nvPicPr>
          <p:cNvPr id="16" name="図 15">
            <a:extLst>
              <a:ext uri="{FF2B5EF4-FFF2-40B4-BE49-F238E27FC236}">
                <a16:creationId xmlns:a16="http://schemas.microsoft.com/office/drawing/2014/main" id="{BFB2E789-FE68-48E9-9E9B-583819513CEB}"/>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524788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a:t>
            </a:r>
            <a:r>
              <a:rPr lang="en-US" altLang="ja-JP" sz="3200" dirty="0" err="1">
                <a:solidFill>
                  <a:schemeClr val="tx1"/>
                </a:solidFill>
              </a:rPr>
              <a:t>SVm</a:t>
            </a:r>
            <a:r>
              <a:rPr lang="en-US" altLang="ja-JP" sz="3200" dirty="0">
                <a:solidFill>
                  <a:schemeClr val="tx1"/>
                </a:solidFill>
              </a:rPr>
              <a:t>, RF </a:t>
            </a:r>
            <a:r>
              <a:rPr lang="ja-JP" altLang="en-US" sz="3200" dirty="0">
                <a:solidFill>
                  <a:schemeClr val="tx1">
                    <a:lumMod val="95000"/>
                  </a:schemeClr>
                </a:solidFill>
              </a:rPr>
              <a:t>グリッドサーチ結果 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grpSp>
        <p:nvGrpSpPr>
          <p:cNvPr id="12" name="グループ化 11">
            <a:extLst>
              <a:ext uri="{FF2B5EF4-FFF2-40B4-BE49-F238E27FC236}">
                <a16:creationId xmlns:a16="http://schemas.microsoft.com/office/drawing/2014/main" id="{704D8664-7BE2-4379-AC31-243782D7EA21}"/>
              </a:ext>
            </a:extLst>
          </p:cNvPr>
          <p:cNvGrpSpPr/>
          <p:nvPr/>
        </p:nvGrpSpPr>
        <p:grpSpPr>
          <a:xfrm>
            <a:off x="1339777" y="2854682"/>
            <a:ext cx="6464446" cy="2592724"/>
            <a:chOff x="2151355" y="2477832"/>
            <a:chExt cx="4841290" cy="1950127"/>
          </a:xfrm>
        </p:grpSpPr>
        <p:sp>
          <p:nvSpPr>
            <p:cNvPr id="6" name="テキスト ボックス 5">
              <a:extLst>
                <a:ext uri="{FF2B5EF4-FFF2-40B4-BE49-F238E27FC236}">
                  <a16:creationId xmlns:a16="http://schemas.microsoft.com/office/drawing/2014/main" id="{F8E4BC97-7652-4AE8-B4A9-4775B0C0810F}"/>
                </a:ext>
              </a:extLst>
            </p:cNvPr>
            <p:cNvSpPr txBox="1"/>
            <p:nvPr/>
          </p:nvSpPr>
          <p:spPr>
            <a:xfrm>
              <a:off x="3735923" y="4080716"/>
              <a:ext cx="1669774" cy="347243"/>
            </a:xfrm>
            <a:prstGeom prst="rect">
              <a:avLst/>
            </a:prstGeom>
            <a:noFill/>
          </p:spPr>
          <p:txBody>
            <a:bodyPr wrap="square" rtlCol="0">
              <a:spAutoFit/>
            </a:bodyPr>
            <a:lstStyle/>
            <a:p>
              <a:r>
                <a:rPr kumimoji="1" lang="ja-JP" altLang="en-US" sz="2400" dirty="0"/>
                <a:t>ギャグタッチ</a:t>
              </a:r>
            </a:p>
          </p:txBody>
        </p:sp>
        <p:grpSp>
          <p:nvGrpSpPr>
            <p:cNvPr id="11" name="グループ化 10">
              <a:extLst>
                <a:ext uri="{FF2B5EF4-FFF2-40B4-BE49-F238E27FC236}">
                  <a16:creationId xmlns:a16="http://schemas.microsoft.com/office/drawing/2014/main" id="{AA956B8C-D6B6-4933-9E61-58BD97F5EC1E}"/>
                </a:ext>
              </a:extLst>
            </p:cNvPr>
            <p:cNvGrpSpPr/>
            <p:nvPr/>
          </p:nvGrpSpPr>
          <p:grpSpPr>
            <a:xfrm>
              <a:off x="2151355" y="2477832"/>
              <a:ext cx="4841290" cy="1392335"/>
              <a:chOff x="2151355" y="2477832"/>
              <a:chExt cx="4841290" cy="1392335"/>
            </a:xfrm>
          </p:grpSpPr>
          <p:grpSp>
            <p:nvGrpSpPr>
              <p:cNvPr id="9" name="グループ化 8">
                <a:extLst>
                  <a:ext uri="{FF2B5EF4-FFF2-40B4-BE49-F238E27FC236}">
                    <a16:creationId xmlns:a16="http://schemas.microsoft.com/office/drawing/2014/main" id="{E790476E-2949-4CCA-9400-2BE69EF99EBB}"/>
                  </a:ext>
                </a:extLst>
              </p:cNvPr>
              <p:cNvGrpSpPr/>
              <p:nvPr/>
            </p:nvGrpSpPr>
            <p:grpSpPr>
              <a:xfrm>
                <a:off x="2151355" y="2477832"/>
                <a:ext cx="1669774" cy="1392335"/>
                <a:chOff x="1073427" y="2477832"/>
                <a:chExt cx="1669774" cy="1392335"/>
              </a:xfrm>
            </p:grpSpPr>
            <p:sp>
              <p:nvSpPr>
                <p:cNvPr id="3" name="テキスト ボックス 2">
                  <a:extLst>
                    <a:ext uri="{FF2B5EF4-FFF2-40B4-BE49-F238E27FC236}">
                      <a16:creationId xmlns:a16="http://schemas.microsoft.com/office/drawing/2014/main" id="{AEAAB421-3BCA-467D-B47C-A9EEFC78247D}"/>
                    </a:ext>
                  </a:extLst>
                </p:cNvPr>
                <p:cNvSpPr txBox="1"/>
                <p:nvPr/>
              </p:nvSpPr>
              <p:spPr>
                <a:xfrm>
                  <a:off x="1073427" y="2967335"/>
                  <a:ext cx="1669774" cy="902832"/>
                </a:xfrm>
                <a:prstGeom prst="rect">
                  <a:avLst/>
                </a:prstGeom>
                <a:noFill/>
              </p:spPr>
              <p:txBody>
                <a:bodyPr wrap="square" rtlCol="0">
                  <a:spAutoFit/>
                </a:bodyPr>
                <a:lstStyle/>
                <a:p>
                  <a:r>
                    <a:rPr kumimoji="1" lang="en-US" altLang="ja-JP" sz="2400" dirty="0"/>
                    <a:t>'C': 0.01,</a:t>
                  </a:r>
                </a:p>
                <a:p>
                  <a:r>
                    <a:rPr kumimoji="1" lang="en-US" altLang="ja-JP" sz="2400" dirty="0"/>
                    <a:t>'gamma': 0.1, </a:t>
                  </a:r>
                </a:p>
                <a:p>
                  <a:r>
                    <a:rPr kumimoji="1" lang="en-US" altLang="ja-JP" sz="2400" dirty="0"/>
                    <a:t>'kernel': '</a:t>
                  </a:r>
                  <a:r>
                    <a:rPr kumimoji="1" lang="en-US" altLang="ja-JP" sz="2400" dirty="0" err="1"/>
                    <a:t>rbf</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BCFCDD6-8375-4A1E-83B1-FE8F226DE3CE}"/>
                    </a:ext>
                  </a:extLst>
                </p:cNvPr>
                <p:cNvSpPr txBox="1"/>
                <p:nvPr/>
              </p:nvSpPr>
              <p:spPr>
                <a:xfrm>
                  <a:off x="1073427" y="2477832"/>
                  <a:ext cx="1669774" cy="486140"/>
                </a:xfrm>
                <a:prstGeom prst="rect">
                  <a:avLst/>
                </a:prstGeom>
                <a:noFill/>
              </p:spPr>
              <p:txBody>
                <a:bodyPr wrap="square" rtlCol="0">
                  <a:spAutoFit/>
                </a:bodyPr>
                <a:lstStyle/>
                <a:p>
                  <a:r>
                    <a:rPr kumimoji="1" lang="en-US" altLang="ja-JP" sz="3600" dirty="0"/>
                    <a:t>SVM</a:t>
                  </a:r>
                  <a:endParaRPr kumimoji="1" lang="ja-JP" altLang="en-US" sz="3600" dirty="0"/>
                </a:p>
              </p:txBody>
            </p:sp>
          </p:grpSp>
          <p:grpSp>
            <p:nvGrpSpPr>
              <p:cNvPr id="10" name="グループ化 9">
                <a:extLst>
                  <a:ext uri="{FF2B5EF4-FFF2-40B4-BE49-F238E27FC236}">
                    <a16:creationId xmlns:a16="http://schemas.microsoft.com/office/drawing/2014/main" id="{091C392F-AA40-45C6-831B-F2F20493F7B8}"/>
                  </a:ext>
                </a:extLst>
              </p:cNvPr>
              <p:cNvGrpSpPr/>
              <p:nvPr/>
            </p:nvGrpSpPr>
            <p:grpSpPr>
              <a:xfrm>
                <a:off x="4570810" y="2477832"/>
                <a:ext cx="2421835" cy="1392335"/>
                <a:chOff x="4570810" y="2477832"/>
                <a:chExt cx="2421835" cy="1392335"/>
              </a:xfrm>
            </p:grpSpPr>
            <p:sp>
              <p:nvSpPr>
                <p:cNvPr id="5" name="テキスト ボックス 4">
                  <a:extLst>
                    <a:ext uri="{FF2B5EF4-FFF2-40B4-BE49-F238E27FC236}">
                      <a16:creationId xmlns:a16="http://schemas.microsoft.com/office/drawing/2014/main" id="{3C6E3DBE-25CF-4377-B712-2D7E7ABABB38}"/>
                    </a:ext>
                  </a:extLst>
                </p:cNvPr>
                <p:cNvSpPr txBox="1"/>
                <p:nvPr/>
              </p:nvSpPr>
              <p:spPr>
                <a:xfrm>
                  <a:off x="4570810" y="2967335"/>
                  <a:ext cx="2421835" cy="902832"/>
                </a:xfrm>
                <a:prstGeom prst="rect">
                  <a:avLst/>
                </a:prstGeom>
                <a:noFill/>
              </p:spPr>
              <p:txBody>
                <a:bodyPr wrap="square" rtlCol="0">
                  <a:spAutoFit/>
                </a:bodyPr>
                <a:lstStyle/>
                <a:p>
                  <a:r>
                    <a:rPr kumimoji="1" lang="en-US" altLang="ja-JP" sz="2400" dirty="0"/>
                    <a:t>'</a:t>
                  </a:r>
                  <a:r>
                    <a:rPr kumimoji="1" lang="en-US" altLang="ja-JP" sz="2400" dirty="0" err="1"/>
                    <a:t>max_depth</a:t>
                  </a:r>
                  <a:r>
                    <a:rPr kumimoji="1" lang="en-US" altLang="ja-JP" sz="2400" dirty="0"/>
                    <a:t>': 3, '</a:t>
                  </a:r>
                  <a:r>
                    <a:rPr kumimoji="1" lang="en-US" altLang="ja-JP" sz="2400" dirty="0" err="1"/>
                    <a:t>max_features</a:t>
                  </a:r>
                  <a:r>
                    <a:rPr kumimoji="1" lang="en-US" altLang="ja-JP" sz="2400" dirty="0"/>
                    <a:t>': 1, '</a:t>
                  </a:r>
                  <a:r>
                    <a:rPr kumimoji="1" lang="en-US" altLang="ja-JP" sz="2400" dirty="0" err="1"/>
                    <a:t>n_estimators</a:t>
                  </a:r>
                  <a:r>
                    <a:rPr kumimoji="1" lang="en-US" altLang="ja-JP" sz="2400" dirty="0"/>
                    <a:t>': 200</a:t>
                  </a:r>
                  <a:endParaRPr kumimoji="1" lang="ja-JP" altLang="en-US" sz="2400" dirty="0"/>
                </a:p>
              </p:txBody>
            </p:sp>
            <p:sp>
              <p:nvSpPr>
                <p:cNvPr id="8" name="テキスト ボックス 7">
                  <a:extLst>
                    <a:ext uri="{FF2B5EF4-FFF2-40B4-BE49-F238E27FC236}">
                      <a16:creationId xmlns:a16="http://schemas.microsoft.com/office/drawing/2014/main" id="{F8819B94-9B2D-4C49-9109-D2B6C6AB0523}"/>
                    </a:ext>
                  </a:extLst>
                </p:cNvPr>
                <p:cNvSpPr txBox="1"/>
                <p:nvPr/>
              </p:nvSpPr>
              <p:spPr>
                <a:xfrm>
                  <a:off x="4570810" y="2477832"/>
                  <a:ext cx="2421834" cy="439841"/>
                </a:xfrm>
                <a:prstGeom prst="rect">
                  <a:avLst/>
                </a:prstGeom>
                <a:noFill/>
              </p:spPr>
              <p:txBody>
                <a:bodyPr wrap="square" rtlCol="0">
                  <a:spAutoFit/>
                </a:bodyPr>
                <a:lstStyle/>
                <a:p>
                  <a:r>
                    <a:rPr kumimoji="1" lang="en-US" altLang="ja-JP" sz="3200" dirty="0"/>
                    <a:t>Random Forest</a:t>
                  </a:r>
                  <a:endParaRPr kumimoji="1" lang="ja-JP" altLang="en-US" sz="3200" dirty="0"/>
                </a:p>
              </p:txBody>
            </p:sp>
          </p:grpSp>
        </p:grpSp>
      </p:grpSp>
    </p:spTree>
    <p:extLst>
      <p:ext uri="{BB962C8B-B14F-4D97-AF65-F5344CB8AC3E}">
        <p14:creationId xmlns:p14="http://schemas.microsoft.com/office/powerpoint/2010/main" val="3043965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65</a:t>
            </a:fld>
            <a:endParaRPr kumimoji="1" lang="ja-JP" altLang="en-US" dirty="0"/>
          </a:p>
        </p:txBody>
      </p:sp>
    </p:spTree>
    <p:extLst>
      <p:ext uri="{BB962C8B-B14F-4D97-AF65-F5344CB8AC3E}">
        <p14:creationId xmlns:p14="http://schemas.microsoft.com/office/powerpoint/2010/main" val="207258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83415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実験目的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コミックの内容理解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10787</TotalTime>
  <Words>4432</Words>
  <Application>Microsoft Office PowerPoint</Application>
  <PresentationFormat>画面に合わせる (4:3)</PresentationFormat>
  <Paragraphs>954</Paragraphs>
  <Slides>65</Slides>
  <Notes>49</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65</vt:i4>
      </vt:variant>
    </vt:vector>
  </HeadingPairs>
  <TitlesOfParts>
    <vt:vector size="75" baseType="lpstr">
      <vt:lpstr>BIZ UDP明朝 Medium</vt:lpstr>
      <vt:lpstr>ＭＳ ゴシック</vt:lpstr>
      <vt:lpstr>游ゴシック</vt:lpstr>
      <vt:lpstr>Arial</vt:lpstr>
      <vt:lpstr>Cambria Math</vt:lpstr>
      <vt:lpstr>Century Gothic</vt:lpstr>
      <vt:lpstr>Consolas</vt:lpstr>
      <vt:lpstr>Symbol</vt:lpstr>
      <vt:lpstr>Wingdings</vt:lpstr>
      <vt:lpstr>メッシュ</vt:lpstr>
      <vt:lpstr>自然言語処理と 深層学習に基づいた 4 コマ漫画のセリフの感情推定</vt:lpstr>
      <vt:lpstr>発表の流れ</vt:lpstr>
      <vt:lpstr>発表の流れ</vt:lpstr>
      <vt:lpstr>はじめに</vt:lpstr>
      <vt:lpstr>はじめに</vt:lpstr>
      <vt:lpstr>はじめに</vt:lpstr>
      <vt:lpstr>はじめに</vt:lpstr>
      <vt:lpstr>はじめに</vt:lpstr>
      <vt:lpstr>発表の流れ</vt:lpstr>
      <vt:lpstr>Manga109</vt:lpstr>
      <vt:lpstr>4 コマストーリーデータセット</vt:lpstr>
      <vt:lpstr>・感情ラベル (全 7 種類)</vt:lpstr>
      <vt:lpstr>発表の流れ</vt:lpstr>
      <vt:lpstr>単語の分散表現</vt:lpstr>
      <vt:lpstr>Word2Vec</vt:lpstr>
      <vt:lpstr>Doc2Vec</vt:lpstr>
      <vt:lpstr>Doc2Vec</vt:lpstr>
      <vt:lpstr>Long short-term memory (LSTM)</vt:lpstr>
      <vt:lpstr>発表の流れ</vt:lpstr>
      <vt:lpstr>実験手順</vt:lpstr>
      <vt:lpstr>実験</vt:lpstr>
      <vt:lpstr>実験</vt:lpstr>
      <vt:lpstr>実験</vt:lpstr>
      <vt:lpstr>実験</vt:lpstr>
      <vt:lpstr>実験 2 </vt:lpstr>
      <vt:lpstr>実験 2</vt:lpstr>
      <vt:lpstr>実験 2</vt:lpstr>
      <vt:lpstr>実験 2</vt:lpstr>
      <vt:lpstr>実験 2</vt:lpstr>
      <vt:lpstr>Data Augmentation</vt:lpstr>
      <vt:lpstr>実験設定 (実験 1 ・ 2 共通)</vt:lpstr>
      <vt:lpstr>実験 2 の学習時おける入力列の制限</vt:lpstr>
      <vt:lpstr>データ数</vt:lpstr>
      <vt:lpstr>パラメータ</vt:lpstr>
      <vt:lpstr>パラメータ</vt:lpstr>
      <vt:lpstr>発表の流れ</vt:lpstr>
      <vt:lpstr>実験 1</vt:lpstr>
      <vt:lpstr>実験 2</vt:lpstr>
      <vt:lpstr>実験 2</vt:lpstr>
      <vt:lpstr>発表の流れ</vt:lpstr>
      <vt:lpstr>まとめ</vt:lpstr>
      <vt:lpstr>今後の課題</vt:lpstr>
      <vt:lpstr>PowerPoint プレゼンテーション</vt:lpstr>
      <vt:lpstr>PowerPoint プレゼンテーション</vt:lpstr>
      <vt:lpstr>Doc2Vec 学習パラメータ</vt:lpstr>
      <vt:lpstr>CosineAnnealingLR</vt:lpstr>
      <vt:lpstr>実験　データ処理順まとめ</vt:lpstr>
      <vt:lpstr>実験　学習時間</vt:lpstr>
      <vt:lpstr>評価指標</vt:lpstr>
      <vt:lpstr>コサイン類似度 とは</vt:lpstr>
      <vt:lpstr>Optuna とは</vt:lpstr>
      <vt:lpstr>実験 1　学習推移</vt:lpstr>
      <vt:lpstr>実験 2　学習推移</vt:lpstr>
      <vt:lpstr>実験 1 ・ 2 拡張前の結果</vt:lpstr>
      <vt:lpstr>実験 1 混合行列</vt:lpstr>
      <vt:lpstr>実験 2 混合行列 時系列長 N = 6 の場合</vt:lpstr>
      <vt:lpstr>実験 2 喜楽と判別されてしまった例</vt:lpstr>
      <vt:lpstr>実験 2 喜楽と判別できなかった例</vt:lpstr>
      <vt:lpstr>t-SNE による解析</vt:lpstr>
      <vt:lpstr>t-SNE による解析</vt:lpstr>
      <vt:lpstr>Data Augmentation の妥当性</vt:lpstr>
      <vt:lpstr>Data Augmentation の妥当性</vt:lpstr>
      <vt:lpstr>Data Augmentation の妥当性</vt:lpstr>
      <vt:lpstr>実験 1 SVm, RF グリッドサーチ結果 例</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 Y</cp:lastModifiedBy>
  <cp:revision>292</cp:revision>
  <dcterms:created xsi:type="dcterms:W3CDTF">2020-01-13T19:40:26Z</dcterms:created>
  <dcterms:modified xsi:type="dcterms:W3CDTF">2020-01-28T07:05:52Z</dcterms:modified>
</cp:coreProperties>
</file>